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2" r:id="rId5"/>
    <p:sldId id="260" r:id="rId6"/>
    <p:sldId id="264" r:id="rId7"/>
    <p:sldId id="265" r:id="rId8"/>
    <p:sldId id="258" r:id="rId9"/>
    <p:sldId id="259" r:id="rId10"/>
    <p:sldId id="269" r:id="rId11"/>
    <p:sldId id="261"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A6D2"/>
    <a:srgbClr val="0777B3"/>
    <a:srgbClr val="156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5C0D0-A635-49A3-B669-5E2F24A8FD07}" v="3" dt="2024-07-17T05:21:51.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Beth Floyd" userId="a4579ba23510fde0" providerId="LiveId" clId="{E6D5C0D0-A635-49A3-B669-5E2F24A8FD07}"/>
    <pc:docChg chg="undo custSel modSld">
      <pc:chgData name="Carol Beth Floyd" userId="a4579ba23510fde0" providerId="LiveId" clId="{E6D5C0D0-A635-49A3-B669-5E2F24A8FD07}" dt="2024-07-17T05:36:03.163" v="541" actId="20577"/>
      <pc:docMkLst>
        <pc:docMk/>
      </pc:docMkLst>
      <pc:sldChg chg="modSp mod">
        <pc:chgData name="Carol Beth Floyd" userId="a4579ba23510fde0" providerId="LiveId" clId="{E6D5C0D0-A635-49A3-B669-5E2F24A8FD07}" dt="2024-07-16T01:22:40.049" v="0" actId="20577"/>
        <pc:sldMkLst>
          <pc:docMk/>
          <pc:sldMk cId="251519622" sldId="256"/>
        </pc:sldMkLst>
        <pc:spChg chg="mod">
          <ac:chgData name="Carol Beth Floyd" userId="a4579ba23510fde0" providerId="LiveId" clId="{E6D5C0D0-A635-49A3-B669-5E2F24A8FD07}" dt="2024-07-16T01:22:40.049" v="0" actId="20577"/>
          <ac:spMkLst>
            <pc:docMk/>
            <pc:sldMk cId="251519622" sldId="256"/>
            <ac:spMk id="6" creationId="{A183233E-743A-49AC-3EC8-15F6828E9016}"/>
          </ac:spMkLst>
        </pc:spChg>
      </pc:sldChg>
      <pc:sldChg chg="addSp modSp mod">
        <pc:chgData name="Carol Beth Floyd" userId="a4579ba23510fde0" providerId="LiveId" clId="{E6D5C0D0-A635-49A3-B669-5E2F24A8FD07}" dt="2024-07-17T05:01:30.817" v="184" actId="20577"/>
        <pc:sldMkLst>
          <pc:docMk/>
          <pc:sldMk cId="928441181" sldId="257"/>
        </pc:sldMkLst>
        <pc:spChg chg="mod">
          <ac:chgData name="Carol Beth Floyd" userId="a4579ba23510fde0" providerId="LiveId" clId="{E6D5C0D0-A635-49A3-B669-5E2F24A8FD07}" dt="2024-07-17T05:01:30.817" v="184" actId="20577"/>
          <ac:spMkLst>
            <pc:docMk/>
            <pc:sldMk cId="928441181" sldId="257"/>
            <ac:spMk id="3" creationId="{91D67FEF-947B-7CC3-A28F-0452176A8BB0}"/>
          </ac:spMkLst>
        </pc:spChg>
        <pc:spChg chg="add mod">
          <ac:chgData name="Carol Beth Floyd" userId="a4579ba23510fde0" providerId="LiveId" clId="{E6D5C0D0-A635-49A3-B669-5E2F24A8FD07}" dt="2024-07-17T05:00:21.140" v="51" actId="1076"/>
          <ac:spMkLst>
            <pc:docMk/>
            <pc:sldMk cId="928441181" sldId="257"/>
            <ac:spMk id="4" creationId="{189E93F1-9921-C0E4-701E-FE08D2EE921C}"/>
          </ac:spMkLst>
        </pc:spChg>
      </pc:sldChg>
      <pc:sldChg chg="modSp mod">
        <pc:chgData name="Carol Beth Floyd" userId="a4579ba23510fde0" providerId="LiveId" clId="{E6D5C0D0-A635-49A3-B669-5E2F24A8FD07}" dt="2024-07-17T05:16:00.028" v="381" actId="20577"/>
        <pc:sldMkLst>
          <pc:docMk/>
          <pc:sldMk cId="2424772376" sldId="260"/>
        </pc:sldMkLst>
        <pc:spChg chg="mod">
          <ac:chgData name="Carol Beth Floyd" userId="a4579ba23510fde0" providerId="LiveId" clId="{E6D5C0D0-A635-49A3-B669-5E2F24A8FD07}" dt="2024-07-17T05:04:27.147" v="319" actId="1076"/>
          <ac:spMkLst>
            <pc:docMk/>
            <pc:sldMk cId="2424772376" sldId="260"/>
            <ac:spMk id="3" creationId="{1F0E4ABD-C6E6-6A87-C524-89F9120E9630}"/>
          </ac:spMkLst>
        </pc:spChg>
        <pc:spChg chg="mod">
          <ac:chgData name="Carol Beth Floyd" userId="a4579ba23510fde0" providerId="LiveId" clId="{E6D5C0D0-A635-49A3-B669-5E2F24A8FD07}" dt="2024-07-17T05:16:00.028" v="381" actId="20577"/>
          <ac:spMkLst>
            <pc:docMk/>
            <pc:sldMk cId="2424772376" sldId="260"/>
            <ac:spMk id="5" creationId="{2F86B0BB-0393-079C-537B-B510A821A79C}"/>
          </ac:spMkLst>
        </pc:spChg>
        <pc:spChg chg="mod">
          <ac:chgData name="Carol Beth Floyd" userId="a4579ba23510fde0" providerId="LiveId" clId="{E6D5C0D0-A635-49A3-B669-5E2F24A8FD07}" dt="2024-07-17T05:04:21.397" v="318" actId="1076"/>
          <ac:spMkLst>
            <pc:docMk/>
            <pc:sldMk cId="2424772376" sldId="260"/>
            <ac:spMk id="7" creationId="{823B1300-20B9-9B92-FCD4-321ED37AFE39}"/>
          </ac:spMkLst>
        </pc:spChg>
        <pc:spChg chg="mod">
          <ac:chgData name="Carol Beth Floyd" userId="a4579ba23510fde0" providerId="LiveId" clId="{E6D5C0D0-A635-49A3-B669-5E2F24A8FD07}" dt="2024-07-17T05:04:34.119" v="320" actId="1076"/>
          <ac:spMkLst>
            <pc:docMk/>
            <pc:sldMk cId="2424772376" sldId="260"/>
            <ac:spMk id="10" creationId="{649D6FCA-A25F-12BE-DC42-784892F7B3ED}"/>
          </ac:spMkLst>
        </pc:spChg>
      </pc:sldChg>
      <pc:sldChg chg="modSp mod">
        <pc:chgData name="Carol Beth Floyd" userId="a4579ba23510fde0" providerId="LiveId" clId="{E6D5C0D0-A635-49A3-B669-5E2F24A8FD07}" dt="2024-07-17T05:36:03.163" v="541" actId="20577"/>
        <pc:sldMkLst>
          <pc:docMk/>
          <pc:sldMk cId="1525214353" sldId="266"/>
        </pc:sldMkLst>
        <pc:spChg chg="mod">
          <ac:chgData name="Carol Beth Floyd" userId="a4579ba23510fde0" providerId="LiveId" clId="{E6D5C0D0-A635-49A3-B669-5E2F24A8FD07}" dt="2024-07-17T05:36:03.163" v="541" actId="20577"/>
          <ac:spMkLst>
            <pc:docMk/>
            <pc:sldMk cId="1525214353" sldId="266"/>
            <ac:spMk id="10" creationId="{649D6FCA-A25F-12BE-DC42-784892F7B3ED}"/>
          </ac:spMkLst>
        </pc:spChg>
        <pc:spChg chg="mod">
          <ac:chgData name="Carol Beth Floyd" userId="a4579ba23510fde0" providerId="LiveId" clId="{E6D5C0D0-A635-49A3-B669-5E2F24A8FD07}" dt="2024-07-17T05:34:23.672" v="524" actId="20577"/>
          <ac:spMkLst>
            <pc:docMk/>
            <pc:sldMk cId="1525214353" sldId="266"/>
            <ac:spMk id="13" creationId="{21BB02A9-BAC1-23F4-75DE-8AE3BFA3F4A8}"/>
          </ac:spMkLst>
        </pc:spChg>
      </pc:sldChg>
      <pc:sldChg chg="modSp mod">
        <pc:chgData name="Carol Beth Floyd" userId="a4579ba23510fde0" providerId="LiveId" clId="{E6D5C0D0-A635-49A3-B669-5E2F24A8FD07}" dt="2024-07-17T05:33:41.551" v="522" actId="20577"/>
        <pc:sldMkLst>
          <pc:docMk/>
          <pc:sldMk cId="466607748" sldId="267"/>
        </pc:sldMkLst>
        <pc:spChg chg="mod">
          <ac:chgData name="Carol Beth Floyd" userId="a4579ba23510fde0" providerId="LiveId" clId="{E6D5C0D0-A635-49A3-B669-5E2F24A8FD07}" dt="2024-07-17T05:33:41.551" v="522" actId="20577"/>
          <ac:spMkLst>
            <pc:docMk/>
            <pc:sldMk cId="466607748" sldId="267"/>
            <ac:spMk id="7" creationId="{806E2FD0-255B-4F8B-BB17-428647643B87}"/>
          </ac:spMkLst>
        </pc:spChg>
        <pc:spChg chg="mod">
          <ac:chgData name="Carol Beth Floyd" userId="a4579ba23510fde0" providerId="LiveId" clId="{E6D5C0D0-A635-49A3-B669-5E2F24A8FD07}" dt="2024-07-17T05:24:05.774" v="487" actId="1035"/>
          <ac:spMkLst>
            <pc:docMk/>
            <pc:sldMk cId="466607748" sldId="267"/>
            <ac:spMk id="8" creationId="{1DA90AEC-933C-B325-5EFC-3A7D3E11D6BF}"/>
          </ac:spMkLst>
        </pc:spChg>
        <pc:spChg chg="mod">
          <ac:chgData name="Carol Beth Floyd" userId="a4579ba23510fde0" providerId="LiveId" clId="{E6D5C0D0-A635-49A3-B669-5E2F24A8FD07}" dt="2024-07-17T05:24:00.662" v="480" actId="1035"/>
          <ac:spMkLst>
            <pc:docMk/>
            <pc:sldMk cId="466607748" sldId="267"/>
            <ac:spMk id="9" creationId="{76026FE9-47AA-2BF9-1EAE-44C4AADC80A8}"/>
          </ac:spMkLst>
        </pc:spChg>
        <pc:spChg chg="mod">
          <ac:chgData name="Carol Beth Floyd" userId="a4579ba23510fde0" providerId="LiveId" clId="{E6D5C0D0-A635-49A3-B669-5E2F24A8FD07}" dt="2024-07-17T05:24:31.067" v="506" actId="20577"/>
          <ac:spMkLst>
            <pc:docMk/>
            <pc:sldMk cId="466607748" sldId="267"/>
            <ac:spMk id="15" creationId="{B7BFE757-4817-010A-C778-C19FA74CA7AB}"/>
          </ac:spMkLst>
        </pc:spChg>
      </pc:sldChg>
      <pc:sldChg chg="addSp modSp mod">
        <pc:chgData name="Carol Beth Floyd" userId="a4579ba23510fde0" providerId="LiveId" clId="{E6D5C0D0-A635-49A3-B669-5E2F24A8FD07}" dt="2024-07-17T05:23:47.271" v="475" actId="1036"/>
        <pc:sldMkLst>
          <pc:docMk/>
          <pc:sldMk cId="1525337379" sldId="268"/>
        </pc:sldMkLst>
        <pc:spChg chg="add mod">
          <ac:chgData name="Carol Beth Floyd" userId="a4579ba23510fde0" providerId="LiveId" clId="{E6D5C0D0-A635-49A3-B669-5E2F24A8FD07}" dt="2024-07-17T05:23:05.111" v="455" actId="1076"/>
          <ac:spMkLst>
            <pc:docMk/>
            <pc:sldMk cId="1525337379" sldId="268"/>
            <ac:spMk id="3" creationId="{DCF1ABE4-0E17-F74A-185F-7BDCAC741744}"/>
          </ac:spMkLst>
        </pc:spChg>
        <pc:spChg chg="mod">
          <ac:chgData name="Carol Beth Floyd" userId="a4579ba23510fde0" providerId="LiveId" clId="{E6D5C0D0-A635-49A3-B669-5E2F24A8FD07}" dt="2024-07-17T05:23:34.895" v="470" actId="1076"/>
          <ac:spMkLst>
            <pc:docMk/>
            <pc:sldMk cId="1525337379" sldId="268"/>
            <ac:spMk id="4" creationId="{6DD8FD7E-4CBF-1B33-0D71-499ED702C74F}"/>
          </ac:spMkLst>
        </pc:spChg>
        <pc:spChg chg="mod">
          <ac:chgData name="Carol Beth Floyd" userId="a4579ba23510fde0" providerId="LiveId" clId="{E6D5C0D0-A635-49A3-B669-5E2F24A8FD07}" dt="2024-07-17T05:22:57.145" v="453" actId="1076"/>
          <ac:spMkLst>
            <pc:docMk/>
            <pc:sldMk cId="1525337379" sldId="268"/>
            <ac:spMk id="5" creationId="{BA40A001-3511-D888-04C5-2C649C784426}"/>
          </ac:spMkLst>
        </pc:spChg>
        <pc:spChg chg="mod">
          <ac:chgData name="Carol Beth Floyd" userId="a4579ba23510fde0" providerId="LiveId" clId="{E6D5C0D0-A635-49A3-B669-5E2F24A8FD07}" dt="2024-07-17T05:23:00.330" v="454" actId="1076"/>
          <ac:spMkLst>
            <pc:docMk/>
            <pc:sldMk cId="1525337379" sldId="268"/>
            <ac:spMk id="7" creationId="{16DB2F2E-0ED9-47C8-FC39-9398DF7A6EE3}"/>
          </ac:spMkLst>
        </pc:spChg>
        <pc:spChg chg="add mod">
          <ac:chgData name="Carol Beth Floyd" userId="a4579ba23510fde0" providerId="LiveId" clId="{E6D5C0D0-A635-49A3-B669-5E2F24A8FD07}" dt="2024-07-17T05:23:47.271" v="475" actId="1036"/>
          <ac:spMkLst>
            <pc:docMk/>
            <pc:sldMk cId="1525337379" sldId="268"/>
            <ac:spMk id="8" creationId="{6BADB2D7-D887-3ECB-8150-B7C49E958C0B}"/>
          </ac:spMkLst>
        </pc:spChg>
        <pc:spChg chg="mod">
          <ac:chgData name="Carol Beth Floyd" userId="a4579ba23510fde0" providerId="LiveId" clId="{E6D5C0D0-A635-49A3-B669-5E2F24A8FD07}" dt="2024-07-17T05:22:51" v="451" actId="1076"/>
          <ac:spMkLst>
            <pc:docMk/>
            <pc:sldMk cId="1525337379" sldId="268"/>
            <ac:spMk id="10" creationId="{D52FDBD5-099E-9C4E-F1A2-9110C90DB848}"/>
          </ac:spMkLst>
        </pc:spChg>
        <pc:spChg chg="mod">
          <ac:chgData name="Carol Beth Floyd" userId="a4579ba23510fde0" providerId="LiveId" clId="{E6D5C0D0-A635-49A3-B669-5E2F24A8FD07}" dt="2024-07-17T05:22:53.946" v="452" actId="1076"/>
          <ac:spMkLst>
            <pc:docMk/>
            <pc:sldMk cId="1525337379" sldId="268"/>
            <ac:spMk id="12" creationId="{6BBEC5D9-4A1E-2E9A-8250-28CB856E085E}"/>
          </ac:spMkLst>
        </pc:spChg>
        <pc:spChg chg="mod">
          <ac:chgData name="Carol Beth Floyd" userId="a4579ba23510fde0" providerId="LiveId" clId="{E6D5C0D0-A635-49A3-B669-5E2F24A8FD07}" dt="2024-07-17T05:22:11.768" v="402" actId="1076"/>
          <ac:spMkLst>
            <pc:docMk/>
            <pc:sldMk cId="1525337379" sldId="268"/>
            <ac:spMk id="18" creationId="{AFD62F4B-1BFA-0FC0-2682-4F652E4F505E}"/>
          </ac:spMkLst>
        </pc:spChg>
        <pc:spChg chg="mod">
          <ac:chgData name="Carol Beth Floyd" userId="a4579ba23510fde0" providerId="LiveId" clId="{E6D5C0D0-A635-49A3-B669-5E2F24A8FD07}" dt="2024-07-17T05:22:06.442" v="401" actId="1035"/>
          <ac:spMkLst>
            <pc:docMk/>
            <pc:sldMk cId="1525337379" sldId="268"/>
            <ac:spMk id="19" creationId="{ED649934-E311-1C59-DF97-854A8376F1DB}"/>
          </ac:spMkLst>
        </pc:spChg>
        <pc:spChg chg="mod">
          <ac:chgData name="Carol Beth Floyd" userId="a4579ba23510fde0" providerId="LiveId" clId="{E6D5C0D0-A635-49A3-B669-5E2F24A8FD07}" dt="2024-07-17T05:23:38.667" v="471" actId="1076"/>
          <ac:spMkLst>
            <pc:docMk/>
            <pc:sldMk cId="1525337379" sldId="268"/>
            <ac:spMk id="20" creationId="{B899D899-C5AB-1836-F05A-9C2339A71EC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78328A-14C8-495D-ADD9-E408CC3856BC}" type="datetimeFigureOut">
              <a:rPr lang="en-AU" smtClean="0"/>
              <a:t>17/07/2024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238664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8328A-14C8-495D-ADD9-E408CC3856BC}" type="datetimeFigureOut">
              <a:rPr lang="en-AU" smtClean="0"/>
              <a:t>17/07/2024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135555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8328A-14C8-495D-ADD9-E408CC3856BC}" type="datetimeFigureOut">
              <a:rPr lang="en-AU" smtClean="0"/>
              <a:t>17/07/2024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396981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8328A-14C8-495D-ADD9-E408CC3856BC}" type="datetimeFigureOut">
              <a:rPr lang="en-AU" smtClean="0"/>
              <a:t>17/07/2024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83677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78328A-14C8-495D-ADD9-E408CC3856BC}" type="datetimeFigureOut">
              <a:rPr lang="en-AU" smtClean="0"/>
              <a:t>17/07/2024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223363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78328A-14C8-495D-ADD9-E408CC3856BC}" type="datetimeFigureOut">
              <a:rPr lang="en-AU" smtClean="0"/>
              <a:t>17/07/2024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57472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78328A-14C8-495D-ADD9-E408CC3856BC}" type="datetimeFigureOut">
              <a:rPr lang="en-AU" smtClean="0"/>
              <a:t>17/07/2024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300207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78328A-14C8-495D-ADD9-E408CC3856BC}" type="datetimeFigureOut">
              <a:rPr lang="en-AU" smtClean="0"/>
              <a:t>17/07/2024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33430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8328A-14C8-495D-ADD9-E408CC3856BC}" type="datetimeFigureOut">
              <a:rPr lang="en-AU" smtClean="0"/>
              <a:t>17/07/2024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99797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78328A-14C8-495D-ADD9-E408CC3856BC}" type="datetimeFigureOut">
              <a:rPr lang="en-AU" smtClean="0"/>
              <a:t>17/07/2024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305758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78328A-14C8-495D-ADD9-E408CC3856BC}" type="datetimeFigureOut">
              <a:rPr lang="en-AU" smtClean="0"/>
              <a:t>17/07/2024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44E0FF8-0146-4524-B9E5-DE6D7D13B030}" type="slidenum">
              <a:rPr lang="en-AU" smtClean="0"/>
              <a:t>‹#›</a:t>
            </a:fld>
            <a:endParaRPr lang="en-AU"/>
          </a:p>
        </p:txBody>
      </p:sp>
    </p:spTree>
    <p:extLst>
      <p:ext uri="{BB962C8B-B14F-4D97-AF65-F5344CB8AC3E}">
        <p14:creationId xmlns:p14="http://schemas.microsoft.com/office/powerpoint/2010/main" val="126109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F78328A-14C8-495D-ADD9-E408CC3856BC}" type="datetimeFigureOut">
              <a:rPr lang="en-AU" smtClean="0"/>
              <a:t>17/07/2024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4E0FF8-0146-4524-B9E5-DE6D7D13B030}" type="slidenum">
              <a:rPr lang="en-AU" smtClean="0"/>
              <a:t>‹#›</a:t>
            </a:fld>
            <a:endParaRPr lang="en-AU"/>
          </a:p>
        </p:txBody>
      </p:sp>
    </p:spTree>
    <p:extLst>
      <p:ext uri="{BB962C8B-B14F-4D97-AF65-F5344CB8AC3E}">
        <p14:creationId xmlns:p14="http://schemas.microsoft.com/office/powerpoint/2010/main" val="666965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otlandisland.org.au/wp-content/files/Sira/sirac/Agendas/2024/SIRA%20Mid-year%20report%202024%20.pdf"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ommunications@sira.org.au"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yoursay.northernbeaches.nsw.gov.au/catherine-park-scotland-isl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water1@sira.org.au" TargetMode="External"/><Relationship Id="rId2" Type="http://schemas.openxmlformats.org/officeDocument/2006/relationships/hyperlink" Target="mailto:water@sira.org.au"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www.scotlandisland.org.au/community/emergency-wa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D5D19D-0789-4518-B5DC-D47ADF69D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B8404D-A1DF-A7B3-6C21-A6E2828073FE}"/>
              </a:ext>
            </a:extLst>
          </p:cNvPr>
          <p:cNvSpPr>
            <a:spLocks noGrp="1"/>
          </p:cNvSpPr>
          <p:nvPr>
            <p:ph type="ctrTitle"/>
          </p:nvPr>
        </p:nvSpPr>
        <p:spPr>
          <a:xfrm>
            <a:off x="1113810" y="3130041"/>
            <a:ext cx="4036334" cy="2387600"/>
          </a:xfrm>
        </p:spPr>
        <p:txBody>
          <a:bodyPr anchor="t">
            <a:normAutofit/>
          </a:bodyPr>
          <a:lstStyle/>
          <a:p>
            <a:pPr algn="l"/>
            <a:r>
              <a:rPr lang="en-AU" sz="5400" dirty="0"/>
              <a:t>Mid-year update: a brief report</a:t>
            </a:r>
          </a:p>
        </p:txBody>
      </p:sp>
      <p:sp>
        <p:nvSpPr>
          <p:cNvPr id="3" name="Subtitle 2">
            <a:extLst>
              <a:ext uri="{FF2B5EF4-FFF2-40B4-BE49-F238E27FC236}">
                <a16:creationId xmlns:a16="http://schemas.microsoft.com/office/drawing/2014/main" id="{9D03953B-54DA-508E-03E8-C98B73D10FD0}"/>
              </a:ext>
            </a:extLst>
          </p:cNvPr>
          <p:cNvSpPr>
            <a:spLocks noGrp="1"/>
          </p:cNvSpPr>
          <p:nvPr>
            <p:ph type="subTitle" idx="1"/>
          </p:nvPr>
        </p:nvSpPr>
        <p:spPr>
          <a:xfrm>
            <a:off x="1113809" y="1122362"/>
            <a:ext cx="4036333" cy="1709849"/>
          </a:xfrm>
        </p:spPr>
        <p:txBody>
          <a:bodyPr anchor="b">
            <a:normAutofit/>
          </a:bodyPr>
          <a:lstStyle/>
          <a:p>
            <a:pPr algn="l"/>
            <a:r>
              <a:rPr lang="en-AU" sz="2000" dirty="0"/>
              <a:t>News on what SIRA has been doing Jan-June 2024 </a:t>
            </a:r>
          </a:p>
        </p:txBody>
      </p:sp>
      <p:grpSp>
        <p:nvGrpSpPr>
          <p:cNvPr id="12" name="Group 1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of a boat on water&#10;&#10;Description automatically generated with medium confidence">
            <a:extLst>
              <a:ext uri="{FF2B5EF4-FFF2-40B4-BE49-F238E27FC236}">
                <a16:creationId xmlns:a16="http://schemas.microsoft.com/office/drawing/2014/main" id="{1AD8E6C7-0497-3B09-D05C-252674895372}"/>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5922492" y="666728"/>
            <a:ext cx="5536001" cy="5465791"/>
          </a:xfrm>
          <a:prstGeom prst="rect">
            <a:avLst/>
          </a:prstGeom>
        </p:spPr>
      </p:pic>
      <p:sp>
        <p:nvSpPr>
          <p:cNvPr id="6" name="TextBox 5">
            <a:extLst>
              <a:ext uri="{FF2B5EF4-FFF2-40B4-BE49-F238E27FC236}">
                <a16:creationId xmlns:a16="http://schemas.microsoft.com/office/drawing/2014/main" id="{A183233E-743A-49AC-3EC8-15F6828E9016}"/>
              </a:ext>
            </a:extLst>
          </p:cNvPr>
          <p:cNvSpPr txBox="1"/>
          <p:nvPr/>
        </p:nvSpPr>
        <p:spPr>
          <a:xfrm>
            <a:off x="1113809" y="5735638"/>
            <a:ext cx="3469077" cy="646331"/>
          </a:xfrm>
          <a:prstGeom prst="rect">
            <a:avLst/>
          </a:prstGeom>
          <a:noFill/>
        </p:spPr>
        <p:txBody>
          <a:bodyPr wrap="square">
            <a:spAutoFit/>
          </a:bodyPr>
          <a:lstStyle/>
          <a:p>
            <a:pPr algn="l"/>
            <a:r>
              <a:rPr lang="en-AU" sz="1800" dirty="0"/>
              <a:t>Note: the full report with further details can be read </a:t>
            </a:r>
            <a:r>
              <a:rPr lang="en-AU" sz="1800" dirty="0">
                <a:hlinkClick r:id="rId3"/>
              </a:rPr>
              <a:t>HERE</a:t>
            </a:r>
            <a:r>
              <a:rPr lang="en-AU" sz="1800"/>
              <a:t>. </a:t>
            </a:r>
            <a:endParaRPr lang="en-AU" sz="1800" b="1" dirty="0">
              <a:solidFill>
                <a:srgbClr val="FF0000"/>
              </a:solidFill>
            </a:endParaRPr>
          </a:p>
        </p:txBody>
      </p:sp>
    </p:spTree>
    <p:extLst>
      <p:ext uri="{BB962C8B-B14F-4D97-AF65-F5344CB8AC3E}">
        <p14:creationId xmlns:p14="http://schemas.microsoft.com/office/powerpoint/2010/main" val="251519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Water and Wastewater…continued</a:t>
            </a:r>
          </a:p>
        </p:txBody>
      </p:sp>
      <p:sp>
        <p:nvSpPr>
          <p:cNvPr id="5" name="TextBox 4">
            <a:extLst>
              <a:ext uri="{FF2B5EF4-FFF2-40B4-BE49-F238E27FC236}">
                <a16:creationId xmlns:a16="http://schemas.microsoft.com/office/drawing/2014/main" id="{2F86B0BB-0393-079C-537B-B510A821A79C}"/>
              </a:ext>
            </a:extLst>
          </p:cNvPr>
          <p:cNvSpPr txBox="1"/>
          <p:nvPr/>
        </p:nvSpPr>
        <p:spPr>
          <a:xfrm>
            <a:off x="947057" y="1806104"/>
            <a:ext cx="10765971" cy="4728346"/>
          </a:xfrm>
          <a:prstGeom prst="rect">
            <a:avLst/>
          </a:prstGeom>
          <a:noFill/>
        </p:spPr>
        <p:txBody>
          <a:bodyPr wrap="square" rtlCol="0">
            <a:spAutoFit/>
          </a:bodyPr>
          <a:lstStyle/>
          <a:p>
            <a:pPr marL="285750" indent="-285750">
              <a:lnSpc>
                <a:spcPct val="107000"/>
              </a:lnSpc>
              <a:spcAft>
                <a:spcPts val="800"/>
              </a:spcAft>
              <a:buSzPts val="1000"/>
              <a:buFont typeface="Arial" panose="020B0604020202020204" pitchFamily="34" charset="0"/>
              <a:buChar char="•"/>
              <a:tabLst>
                <a:tab pos="457200" algn="l"/>
              </a:tabLst>
            </a:pPr>
            <a:r>
              <a:rPr lang="en-AU" kern="0" dirty="0">
                <a:solidFill>
                  <a:srgbClr val="222222"/>
                </a:solidFill>
                <a:highlight>
                  <a:srgbClr val="FFFFFF"/>
                </a:highlight>
                <a:latin typeface="Aptos" panose="020B0004020202020204" pitchFamily="34" charset="0"/>
                <a:cs typeface="Arial" panose="020B0604020202020204" pitchFamily="34" charset="0"/>
              </a:rPr>
              <a:t>On 15/02/2024  Marie Minslow presented to an IPART Hearing on the Sydney Water Operating Licence, arguing for a Priority Sewage Program for Scotland Island in the Licence. Submissions have closed and IPART will report to the Minister for Water. We have no further news on the outcome.</a:t>
            </a:r>
          </a:p>
          <a:p>
            <a:pPr marL="285750" indent="-285750">
              <a:lnSpc>
                <a:spcPct val="107000"/>
              </a:lnSpc>
              <a:spcAft>
                <a:spcPts val="800"/>
              </a:spcAft>
              <a:buSzPts val="1000"/>
              <a:buFont typeface="Arial" panose="020B0604020202020204" pitchFamily="34" charset="0"/>
              <a:buChar char="•"/>
              <a:tabLst>
                <a:tab pos="457200" algn="l"/>
              </a:tabLst>
            </a:pPr>
            <a:r>
              <a:rPr lang="en-AU" kern="0" dirty="0">
                <a:solidFill>
                  <a:srgbClr val="222222"/>
                </a:solidFill>
                <a:highlight>
                  <a:srgbClr val="FFFFFF"/>
                </a:highlight>
                <a:latin typeface="Aptos" panose="020B0004020202020204" pitchFamily="34" charset="0"/>
                <a:cs typeface="Arial" panose="020B0604020202020204" pitchFamily="34" charset="0"/>
              </a:rPr>
              <a:t>On 10/04/2024 the member for Pittwater, Rory Amon, arranged a meeting with an Advisor to Water Minister Rose Jackson in which he, an advisor, Robyn Iredale, Marie Minslow and representatives from Sydney Water discussed water and sewage for Scotland Island.  Sydney Water said that funding to deliver water and sewage to Scotland Island is not a priority and there is no ‘environmental driver’ (</a:t>
            </a:r>
            <a:r>
              <a:rPr lang="en-AU" kern="0" dirty="0" err="1">
                <a:solidFill>
                  <a:srgbClr val="222222"/>
                </a:solidFill>
                <a:highlight>
                  <a:srgbClr val="FFFFFF"/>
                </a:highlight>
                <a:latin typeface="Aptos" panose="020B0004020202020204" pitchFamily="34" charset="0"/>
                <a:cs typeface="Arial" panose="020B0604020202020204" pitchFamily="34" charset="0"/>
              </a:rPr>
              <a:t>ie</a:t>
            </a:r>
            <a:r>
              <a:rPr lang="en-AU" kern="0" dirty="0">
                <a:solidFill>
                  <a:srgbClr val="222222"/>
                </a:solidFill>
                <a:highlight>
                  <a:srgbClr val="FFFFFF"/>
                </a:highlight>
                <a:latin typeface="Aptos" panose="020B0004020202020204" pitchFamily="34" charset="0"/>
                <a:cs typeface="Arial" panose="020B0604020202020204" pitchFamily="34" charset="0"/>
              </a:rPr>
              <a:t>. poor water quality readings). The cost of connection was estimated to be around $80 million, or about $200,000 per dwelling.  </a:t>
            </a:r>
          </a:p>
          <a:p>
            <a:pPr defTabSz="914400">
              <a:lnSpc>
                <a:spcPct val="107000"/>
              </a:lnSpc>
              <a:spcBef>
                <a:spcPts val="1000"/>
              </a:spcBef>
            </a:pPr>
            <a:r>
              <a:rPr lang="en-US" sz="2000" dirty="0">
                <a:solidFill>
                  <a:srgbClr val="000000"/>
                </a:solidFill>
                <a:latin typeface="Aptos Serif" panose="02020604070405020304" pitchFamily="18" charset="0"/>
                <a:cs typeface="Aptos Serif" panose="02020604070405020304" pitchFamily="18" charset="0"/>
              </a:rPr>
              <a:t>Unfortunately, in spite of the strenuous efforts of this and previous Water and Wastewater Subcommittees, it is clear that the NSW government does not intend to fulfil past promises to deliver mains water and sewerage to the island unless islanders provide the funding -  which is not feasible. </a:t>
            </a:r>
            <a:r>
              <a:rPr lang="en-US" sz="2000" dirty="0">
                <a:latin typeface="Aptos Serif" panose="02020604070405020304" pitchFamily="18" charset="0"/>
                <a:cs typeface="Aptos Serif" panose="02020604070405020304" pitchFamily="18" charset="0"/>
              </a:rPr>
              <a:t>It is time to take strong community and media action, so watch this space! We will be calling a community forum to make further plans soon. </a:t>
            </a:r>
          </a:p>
        </p:txBody>
      </p:sp>
      <p:sp>
        <p:nvSpPr>
          <p:cNvPr id="10" name="TextBox 9">
            <a:extLst>
              <a:ext uri="{FF2B5EF4-FFF2-40B4-BE49-F238E27FC236}">
                <a16:creationId xmlns:a16="http://schemas.microsoft.com/office/drawing/2014/main" id="{649D6FCA-A25F-12BE-DC42-784892F7B3ED}"/>
              </a:ext>
            </a:extLst>
          </p:cNvPr>
          <p:cNvSpPr txBox="1"/>
          <p:nvPr/>
        </p:nvSpPr>
        <p:spPr>
          <a:xfrm>
            <a:off x="838200" y="1332128"/>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What we’ve done since the AGM: Water and sewerage </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2984905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Wharves and Watercraft </a:t>
            </a:r>
          </a:p>
        </p:txBody>
      </p:sp>
      <p:sp>
        <p:nvSpPr>
          <p:cNvPr id="3" name="Content Placeholder 2">
            <a:extLst>
              <a:ext uri="{FF2B5EF4-FFF2-40B4-BE49-F238E27FC236}">
                <a16:creationId xmlns:a16="http://schemas.microsoft.com/office/drawing/2014/main" id="{1F0E4ABD-C6E6-6A87-C524-89F9120E9630}"/>
              </a:ext>
            </a:extLst>
          </p:cNvPr>
          <p:cNvSpPr>
            <a:spLocks noGrp="1"/>
          </p:cNvSpPr>
          <p:nvPr>
            <p:ph idx="1"/>
          </p:nvPr>
        </p:nvSpPr>
        <p:spPr>
          <a:xfrm>
            <a:off x="838200" y="1901612"/>
            <a:ext cx="7489371" cy="1464693"/>
          </a:xfrm>
        </p:spPr>
        <p:txBody>
          <a:bodyPr>
            <a:noAutofit/>
          </a:bodyPr>
          <a:lstStyle/>
          <a:p>
            <a:pPr marL="0" indent="0">
              <a:lnSpc>
                <a:spcPct val="107000"/>
              </a:lnSpc>
              <a:buNone/>
            </a:pPr>
            <a:r>
              <a:rPr lang="en-AU" sz="2000" dirty="0">
                <a:solidFill>
                  <a:srgbClr val="000000"/>
                </a:solidFill>
                <a:effectLst/>
                <a:latin typeface="Aptos Serif" panose="02020604070405020304" pitchFamily="18" charset="0"/>
                <a:ea typeface="Times New Roman" panose="02020603050405020304" pitchFamily="18" charset="0"/>
                <a:cs typeface="Aptos Serif" panose="02020604070405020304" pitchFamily="18" charset="0"/>
              </a:rPr>
              <a:t>This subcommittee</a:t>
            </a:r>
            <a:r>
              <a:rPr lang="en-AU" sz="2000" dirty="0">
                <a:effectLst/>
                <a:latin typeface="Aptos Serif" panose="02020604070405020304" pitchFamily="18" charset="0"/>
                <a:ea typeface="Aptos" panose="020B0004020202020204" pitchFamily="34" charset="0"/>
                <a:cs typeface="Aptos Serif" panose="02020604070405020304" pitchFamily="18" charset="0"/>
              </a:rPr>
              <a:t> </a:t>
            </a:r>
            <a:r>
              <a:rPr lang="en-AU" sz="2000" dirty="0">
                <a:solidFill>
                  <a:srgbClr val="000000"/>
                </a:solidFill>
                <a:latin typeface="Aptos Serif" panose="02020604070405020304" pitchFamily="18" charset="0"/>
                <a:cs typeface="Aptos Serif" panose="02020604070405020304" pitchFamily="18" charset="0"/>
              </a:rPr>
              <a:t>liaises with Council and with the Tennis Users Group to improve amenities and access to the public wharves on the island. We are looking for members to represent Cargo and Bell wharves. </a:t>
            </a:r>
          </a:p>
          <a:p>
            <a:pPr marL="0" indent="0">
              <a:lnSpc>
                <a:spcPct val="107000"/>
              </a:lnSpc>
              <a:buNone/>
            </a:pPr>
            <a:r>
              <a:rPr lang="en-AU" sz="2000" dirty="0">
                <a:solidFill>
                  <a:srgbClr val="000000"/>
                </a:solidFill>
                <a:latin typeface="Aptos Serif" panose="02020604070405020304" pitchFamily="18" charset="0"/>
                <a:cs typeface="Aptos Serif" panose="02020604070405020304" pitchFamily="18" charset="0"/>
              </a:rPr>
              <a:t>The last few years have seen major works at Bell and Carols Wharves. There are no funds available from Northern Beaches Council or NSW Maritime this year to improve facilities at Tennis or Eastern, to increase tie ups at these wharves.</a:t>
            </a:r>
          </a:p>
          <a:p>
            <a:pPr marL="0" indent="0">
              <a:lnSpc>
                <a:spcPct val="107000"/>
              </a:lnSpc>
              <a:buNone/>
            </a:pPr>
            <a:endParaRPr lang="en-AU" sz="2000" dirty="0">
              <a:solidFill>
                <a:srgbClr val="000000"/>
              </a:solidFill>
              <a:latin typeface="Aptos Serif" panose="02020604070405020304" pitchFamily="18" charset="0"/>
              <a:cs typeface="Aptos Serif" panose="02020604070405020304" pitchFamily="18" charset="0"/>
            </a:endParaRPr>
          </a:p>
          <a:p>
            <a:pPr marL="0" indent="0">
              <a:lnSpc>
                <a:spcPct val="107000"/>
              </a:lnSpc>
              <a:buNone/>
            </a:pPr>
            <a:endParaRPr lang="en-AU" sz="2000" dirty="0">
              <a:solidFill>
                <a:srgbClr val="000000"/>
              </a:solidFill>
              <a:latin typeface="Aptos Serif" panose="02020604070405020304" pitchFamily="18" charset="0"/>
              <a:cs typeface="Aptos Serif" panose="02020604070405020304" pitchFamily="18" charset="0"/>
            </a:endParaRPr>
          </a:p>
        </p:txBody>
      </p:sp>
      <p:sp>
        <p:nvSpPr>
          <p:cNvPr id="4" name="TextBox 3">
            <a:extLst>
              <a:ext uri="{FF2B5EF4-FFF2-40B4-BE49-F238E27FC236}">
                <a16:creationId xmlns:a16="http://schemas.microsoft.com/office/drawing/2014/main" id="{4D84F931-B1D0-1D3B-F710-BFDE99BC8BF7}"/>
              </a:ext>
            </a:extLst>
          </p:cNvPr>
          <p:cNvSpPr txBox="1"/>
          <p:nvPr/>
        </p:nvSpPr>
        <p:spPr>
          <a:xfrm>
            <a:off x="8297495" y="288925"/>
            <a:ext cx="2914458" cy="2233688"/>
          </a:xfrm>
          <a:prstGeom prst="rect">
            <a:avLst/>
          </a:prstGeom>
          <a:noFill/>
        </p:spPr>
        <p:txBody>
          <a:bodyPr wrap="square" rtlCol="0">
            <a:spAutoFit/>
          </a:bodyPr>
          <a:lstStyle/>
          <a:p>
            <a:pPr marL="0" indent="0">
              <a:lnSpc>
                <a:spcPct val="107000"/>
              </a:lnSpc>
              <a:spcBef>
                <a:spcPts val="400"/>
              </a:spcBef>
              <a:spcAft>
                <a:spcPts val="200"/>
              </a:spcAft>
              <a:buNone/>
            </a:pP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Team Leader: Colin Haskell </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400"/>
              </a:spcBef>
              <a:spcAft>
                <a:spcPts val="200"/>
              </a:spcAft>
              <a:buNone/>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Members: Steve Seidman (Eastern </a:t>
            </a:r>
            <a:r>
              <a:rPr lang="en-AU"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w</a:t>
            </a: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harf) , John Marshall (Carols </a:t>
            </a:r>
            <a:r>
              <a:rPr lang="en-AU"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w</a:t>
            </a: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harf); </a:t>
            </a:r>
            <a:r>
              <a:rPr lang="en-AU" b="1" i="1" kern="100" dirty="0">
                <a:solidFill>
                  <a:srgbClr val="0F4761"/>
                </a:solidFill>
                <a:latin typeface="Aptos" panose="020B0004020202020204" pitchFamily="34" charset="0"/>
                <a:cs typeface="Times New Roman" panose="02020603050405020304" pitchFamily="18" charset="0"/>
              </a:rPr>
              <a:t>Lizzie Hazelwood (Tennis wharf liaison). </a:t>
            </a:r>
          </a:p>
        </p:txBody>
      </p:sp>
      <p:sp>
        <p:nvSpPr>
          <p:cNvPr id="5" name="TextBox 4">
            <a:extLst>
              <a:ext uri="{FF2B5EF4-FFF2-40B4-BE49-F238E27FC236}">
                <a16:creationId xmlns:a16="http://schemas.microsoft.com/office/drawing/2014/main" id="{2F86B0BB-0393-079C-537B-B510A821A79C}"/>
              </a:ext>
            </a:extLst>
          </p:cNvPr>
          <p:cNvSpPr txBox="1"/>
          <p:nvPr/>
        </p:nvSpPr>
        <p:spPr>
          <a:xfrm>
            <a:off x="794324" y="5398145"/>
            <a:ext cx="10417629" cy="674928"/>
          </a:xfrm>
          <a:prstGeom prst="rect">
            <a:avLst/>
          </a:prstGeom>
          <a:noFill/>
        </p:spPr>
        <p:txBody>
          <a:bodyPr wrap="square" rtlCol="0">
            <a:spAutoFit/>
          </a:bodyPr>
          <a:lstStyle/>
          <a:p>
            <a:pPr marL="342900" indent="-342900">
              <a:lnSpc>
                <a:spcPct val="107000"/>
              </a:lnSpc>
              <a:buSzPts val="1000"/>
              <a:buFont typeface="Symbol" panose="05050102010706020507" pitchFamily="18" charset="2"/>
              <a:buChar char=""/>
              <a:tabLst>
                <a:tab pos="457200" algn="l"/>
              </a:tabLst>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This SC continues to liaise with Council on the current tie-ups situation and waiting list numbers at all wharves managed by them (Bell, Carols, and Cargo). </a:t>
            </a:r>
            <a:r>
              <a:rPr lang="en-AU" kern="100" dirty="0">
                <a:solidFill>
                  <a:srgbClr val="000000"/>
                </a:solidFill>
                <a:latin typeface="Aptos" panose="020B0004020202020204" pitchFamily="34" charset="0"/>
                <a:ea typeface="Aptos" panose="020B0004020202020204" pitchFamily="34" charset="0"/>
                <a:cs typeface="Arial" panose="020B0604020202020204" pitchFamily="34" charset="0"/>
              </a:rPr>
              <a:t>. </a:t>
            </a:r>
            <a:endParaRPr lang="en-AU"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23B1300-20B9-9B92-FCD4-321ED37AFE39}"/>
              </a:ext>
            </a:extLst>
          </p:cNvPr>
          <p:cNvSpPr txBox="1"/>
          <p:nvPr/>
        </p:nvSpPr>
        <p:spPr>
          <a:xfrm>
            <a:off x="838200" y="1459855"/>
            <a:ext cx="1577074" cy="461665"/>
          </a:xfrm>
          <a:prstGeom prst="rect">
            <a:avLst/>
          </a:prstGeom>
          <a:noFill/>
        </p:spPr>
        <p:txBody>
          <a:bodyPr wrap="square" rtlCol="0">
            <a:spAutoFit/>
          </a:bodyPr>
          <a:lstStyle/>
          <a:p>
            <a:r>
              <a:rPr lang="en-AU" sz="2400" b="1" kern="0" dirty="0">
                <a:solidFill>
                  <a:srgbClr val="222222"/>
                </a:solidFill>
                <a:effectLst/>
                <a:highlight>
                  <a:srgbClr val="FFFFFF"/>
                </a:highlight>
                <a:latin typeface="Aptos SemiBold" panose="020B0004020202020204" pitchFamily="34" charset="0"/>
                <a:ea typeface="Times New Roman" panose="02020603050405020304" pitchFamily="18" charset="0"/>
                <a:cs typeface="Arial" panose="020B0604020202020204" pitchFamily="34" charset="0"/>
              </a:rPr>
              <a:t>Overview</a:t>
            </a:r>
            <a:endParaRPr lang="en-AU" sz="2400" dirty="0">
              <a:latin typeface="Aptos SemiBold" panose="020B0004020202020204" pitchFamily="34"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838200" y="4778870"/>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What we’ve done since the AGM</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6362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The Island’s amazing volunteers </a:t>
            </a:r>
          </a:p>
        </p:txBody>
      </p:sp>
      <p:sp>
        <p:nvSpPr>
          <p:cNvPr id="10" name="TextBox 9">
            <a:extLst>
              <a:ext uri="{FF2B5EF4-FFF2-40B4-BE49-F238E27FC236}">
                <a16:creationId xmlns:a16="http://schemas.microsoft.com/office/drawing/2014/main" id="{649D6FCA-A25F-12BE-DC42-784892F7B3ED}"/>
              </a:ext>
            </a:extLst>
          </p:cNvPr>
          <p:cNvSpPr txBox="1"/>
          <p:nvPr/>
        </p:nvSpPr>
        <p:spPr>
          <a:xfrm>
            <a:off x="911352" y="1300838"/>
            <a:ext cx="11040364" cy="1727652"/>
          </a:xfrm>
          <a:prstGeom prst="rect">
            <a:avLst/>
          </a:prstGeom>
          <a:noFill/>
        </p:spPr>
        <p:txBody>
          <a:bodyPr wrap="square">
            <a:spAutoFit/>
          </a:bodyPr>
          <a:lstStyle/>
          <a:p>
            <a:pPr defTabSz="914400">
              <a:lnSpc>
                <a:spcPct val="107000"/>
              </a:lnSpc>
              <a:spcBef>
                <a:spcPts val="1000"/>
              </a:spcBef>
            </a:pPr>
            <a:r>
              <a:rPr lang="en-AU" sz="2000" dirty="0">
                <a:solidFill>
                  <a:srgbClr val="000000"/>
                </a:solidFill>
                <a:latin typeface="Aptos Serif" panose="02020604070405020304" pitchFamily="18" charset="0"/>
                <a:cs typeface="Aptos Serif" panose="02020604070405020304" pitchFamily="18" charset="0"/>
              </a:rPr>
              <a:t>SIRA is an organisation run by hard-working volunteers, including all of those on SIRAC and on the subcommittees. The vital Scotland Island Fire Brigade is also entirely volunteer managed and staffed and they are definitely local heroes! But there are many other unsung heroes contributing to running events, doing </a:t>
            </a:r>
            <a:r>
              <a:rPr lang="en-AU" sz="2000" dirty="0" err="1">
                <a:solidFill>
                  <a:srgbClr val="000000"/>
                </a:solidFill>
                <a:latin typeface="Aptos Serif" panose="02020604070405020304" pitchFamily="18" charset="0"/>
                <a:cs typeface="Aptos Serif" panose="02020604070405020304" pitchFamily="18" charset="0"/>
              </a:rPr>
              <a:t>bushcare</a:t>
            </a:r>
            <a:r>
              <a:rPr lang="en-AU" sz="2000" dirty="0">
                <a:solidFill>
                  <a:srgbClr val="000000"/>
                </a:solidFill>
                <a:latin typeface="Aptos Serif" panose="02020604070405020304" pitchFamily="18" charset="0"/>
                <a:cs typeface="Aptos Serif" panose="02020604070405020304" pitchFamily="18" charset="0"/>
              </a:rPr>
              <a:t>, running the Tennis Wharf Users Group, writing the PON, and many other things. We acknowledge and thank them here.</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
        <p:nvSpPr>
          <p:cNvPr id="11" name="TextBox 10">
            <a:extLst>
              <a:ext uri="{FF2B5EF4-FFF2-40B4-BE49-F238E27FC236}">
                <a16:creationId xmlns:a16="http://schemas.microsoft.com/office/drawing/2014/main" id="{C1E3434E-D6EB-6437-0035-082D938A9140}"/>
              </a:ext>
            </a:extLst>
          </p:cNvPr>
          <p:cNvSpPr txBox="1"/>
          <p:nvPr/>
        </p:nvSpPr>
        <p:spPr>
          <a:xfrm>
            <a:off x="838200" y="3161811"/>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Community events volunteers </a:t>
            </a:r>
          </a:p>
        </p:txBody>
      </p:sp>
      <p:sp>
        <p:nvSpPr>
          <p:cNvPr id="13" name="TextBox 12">
            <a:extLst>
              <a:ext uri="{FF2B5EF4-FFF2-40B4-BE49-F238E27FC236}">
                <a16:creationId xmlns:a16="http://schemas.microsoft.com/office/drawing/2014/main" id="{21BB02A9-BAC1-23F4-75DE-8AE3BFA3F4A8}"/>
              </a:ext>
            </a:extLst>
          </p:cNvPr>
          <p:cNvSpPr txBox="1"/>
          <p:nvPr/>
        </p:nvSpPr>
        <p:spPr>
          <a:xfrm>
            <a:off x="764582" y="3635787"/>
            <a:ext cx="10793434" cy="2749471"/>
          </a:xfrm>
          <a:prstGeom prst="rect">
            <a:avLst/>
          </a:prstGeom>
          <a:noFill/>
        </p:spPr>
        <p:txBody>
          <a:bodyPr wrap="square">
            <a:spAutoFit/>
          </a:bodyPr>
          <a:lstStyle/>
          <a:p>
            <a:pPr marL="342900" indent="-342900">
              <a:lnSpc>
                <a:spcPct val="107000"/>
              </a:lnSpc>
              <a:buSzPts val="1000"/>
              <a:buFont typeface="Symbol" panose="05050102010706020507" pitchFamily="18" charset="2"/>
              <a:buChar char=""/>
              <a:tabLst>
                <a:tab pos="457200" algn="l"/>
              </a:tabLst>
            </a:pPr>
            <a:r>
              <a:rPr lang="en-AU" b="1" kern="0" dirty="0">
                <a:latin typeface="Aptos" panose="020B0004020202020204" pitchFamily="34" charset="0"/>
              </a:rPr>
              <a:t>Moon Dance volunteers: </a:t>
            </a:r>
            <a:r>
              <a:rPr lang="en-AU" sz="18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CB Floyd, Amber Ellis, Fabienne </a:t>
            </a:r>
            <a:r>
              <a:rPr lang="en-AU" sz="1800" dirty="0" err="1">
                <a:solidFill>
                  <a:srgbClr val="000000"/>
                </a:solidFill>
                <a:effectLst/>
                <a:latin typeface="Aptos" panose="020B0004020202020204" pitchFamily="34" charset="0"/>
                <a:ea typeface="Times New Roman" panose="02020603050405020304" pitchFamily="18" charset="0"/>
                <a:cs typeface="Arial" panose="020B0604020202020204" pitchFamily="34" charset="0"/>
              </a:rPr>
              <a:t>D’hautefeuille</a:t>
            </a:r>
            <a:r>
              <a:rPr lang="en-AU" sz="18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 Gail </a:t>
            </a:r>
            <a:r>
              <a:rPr lang="en-AU" sz="1800" dirty="0" err="1">
                <a:solidFill>
                  <a:srgbClr val="000000"/>
                </a:solidFill>
                <a:effectLst/>
                <a:latin typeface="Aptos" panose="020B0004020202020204" pitchFamily="34" charset="0"/>
                <a:ea typeface="Times New Roman" panose="02020603050405020304" pitchFamily="18" charset="0"/>
                <a:cs typeface="Arial" panose="020B0604020202020204" pitchFamily="34" charset="0"/>
              </a:rPr>
              <a:t>MacKenzie</a:t>
            </a:r>
            <a:r>
              <a:rPr lang="en-AU" sz="18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 Sharon Kinnison, Tim Turpin, Robyn Iredale, Rosemary Haskell, Julie Patterson, Lisa Ratcliff, Dawn </a:t>
            </a:r>
            <a:r>
              <a:rPr lang="en-AU" sz="1800" dirty="0" err="1">
                <a:solidFill>
                  <a:srgbClr val="000000"/>
                </a:solidFill>
                <a:effectLst/>
                <a:latin typeface="Aptos" panose="020B0004020202020204" pitchFamily="34" charset="0"/>
                <a:ea typeface="Times New Roman" panose="02020603050405020304" pitchFamily="18" charset="0"/>
                <a:cs typeface="Arial" panose="020B0604020202020204" pitchFamily="34" charset="0"/>
              </a:rPr>
              <a:t>Roughsedge</a:t>
            </a:r>
            <a:r>
              <a:rPr lang="en-AU" sz="18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 Anthea </a:t>
            </a:r>
            <a:r>
              <a:rPr lang="en-AU" sz="1800" dirty="0" err="1">
                <a:solidFill>
                  <a:srgbClr val="000000"/>
                </a:solidFill>
                <a:effectLst/>
                <a:latin typeface="Aptos" panose="020B0004020202020204" pitchFamily="34" charset="0"/>
                <a:ea typeface="Times New Roman" panose="02020603050405020304" pitchFamily="18" charset="0"/>
                <a:cs typeface="Arial" panose="020B0604020202020204" pitchFamily="34" charset="0"/>
              </a:rPr>
              <a:t>Siow</a:t>
            </a:r>
            <a:r>
              <a:rPr lang="en-AU" sz="18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 Stephen, Michelle</a:t>
            </a:r>
            <a:r>
              <a:rPr lang="en-AU" dirty="0">
                <a:solidFill>
                  <a:srgbClr val="000000"/>
                </a:solidFill>
                <a:latin typeface="Aptos" panose="020B0004020202020204" pitchFamily="34" charset="0"/>
                <a:ea typeface="Times New Roman" panose="02020603050405020304" pitchFamily="18" charset="0"/>
                <a:cs typeface="Arial" panose="020B0604020202020204" pitchFamily="34" charset="0"/>
              </a:rPr>
              <a:t>,</a:t>
            </a:r>
            <a:r>
              <a:rPr lang="en-AU" sz="18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  Meredith Damon and Nikki Gibson. </a:t>
            </a:r>
            <a:endParaRPr lang="en-AU" kern="0" dirty="0">
              <a:latin typeface="Aptos" panose="020B0004020202020204" pitchFamily="34" charset="0"/>
            </a:endParaRPr>
          </a:p>
          <a:p>
            <a:pPr marL="342900" indent="-342900">
              <a:lnSpc>
                <a:spcPct val="107000"/>
              </a:lnSpc>
              <a:buSzPts val="1000"/>
              <a:buFont typeface="Symbol" panose="05050102010706020507" pitchFamily="18" charset="2"/>
              <a:buChar char=""/>
              <a:tabLst>
                <a:tab pos="457200" algn="l"/>
              </a:tabLst>
            </a:pPr>
            <a:r>
              <a:rPr lang="en-AU" b="1" kern="0" dirty="0">
                <a:latin typeface="Aptos" panose="020B0004020202020204" pitchFamily="34" charset="0"/>
              </a:rPr>
              <a:t>Play volunteers: </a:t>
            </a:r>
            <a:r>
              <a:rPr lang="en-AU" kern="0" dirty="0">
                <a:latin typeface="Aptos" panose="020B0004020202020204" pitchFamily="34" charset="0"/>
              </a:rPr>
              <a:t>Sophie Lepowic, Boyd Attewell, Tim Turpin, Robyn Iredale, stage director Gill Unwin, stagehands </a:t>
            </a:r>
            <a:r>
              <a:rPr lang="en-AU" kern="0" dirty="0" err="1">
                <a:latin typeface="Aptos" panose="020B0004020202020204" pitchFamily="34" charset="0"/>
              </a:rPr>
              <a:t>Nakarin</a:t>
            </a:r>
            <a:r>
              <a:rPr lang="en-AU" kern="0" dirty="0">
                <a:latin typeface="Aptos" panose="020B0004020202020204" pitchFamily="34" charset="0"/>
              </a:rPr>
              <a:t> and Brayden, promoter and photographer Shane O’Neill, and the cast: Nettie Lodge, Roy Baker, Emma Harvey, Betsi </a:t>
            </a:r>
            <a:r>
              <a:rPr lang="en-AU" kern="0" dirty="0" err="1">
                <a:latin typeface="Aptos" panose="020B0004020202020204" pitchFamily="34" charset="0"/>
              </a:rPr>
              <a:t>Beem</a:t>
            </a:r>
            <a:r>
              <a:rPr lang="en-AU" kern="0" dirty="0">
                <a:latin typeface="Aptos" panose="020B0004020202020204" pitchFamily="34" charset="0"/>
              </a:rPr>
              <a:t>, Larry Wood. </a:t>
            </a:r>
          </a:p>
          <a:p>
            <a:pPr marL="342900" indent="-342900">
              <a:lnSpc>
                <a:spcPct val="107000"/>
              </a:lnSpc>
              <a:buSzPts val="1000"/>
              <a:buFont typeface="Symbol" panose="05050102010706020507" pitchFamily="18" charset="2"/>
              <a:buChar char=""/>
              <a:tabLst>
                <a:tab pos="457200" algn="l"/>
              </a:tabLst>
            </a:pPr>
            <a:r>
              <a:rPr lang="en-AU" b="1" kern="0" dirty="0">
                <a:latin typeface="Aptos" panose="020B0004020202020204" pitchFamily="34" charset="0"/>
              </a:rPr>
              <a:t>Café volunteers: </a:t>
            </a:r>
            <a:r>
              <a:rPr lang="en-AU" kern="0" dirty="0">
                <a:latin typeface="Aptos" panose="020B0004020202020204" pitchFamily="34" charset="0"/>
              </a:rPr>
              <a:t>CB Floyd, Amber Ellis, Rosemary Haskell, and all the cooks and bakers who contribute to the success of the café including Jane Rich, Rosemary Haskell, Maddy Banfield, CB Floyd, Amber Ellis, Simon Tucker, Maisie, Sharon Dwyer, Kristina </a:t>
            </a:r>
            <a:r>
              <a:rPr lang="en-AU" kern="0" dirty="0" err="1">
                <a:latin typeface="Aptos" panose="020B0004020202020204" pitchFamily="34" charset="0"/>
              </a:rPr>
              <a:t>Kerscher</a:t>
            </a:r>
            <a:r>
              <a:rPr lang="en-AU" kern="0" dirty="0">
                <a:latin typeface="Aptos" panose="020B0004020202020204" pitchFamily="34" charset="0"/>
              </a:rPr>
              <a:t>, Whitey, Gill Unwin and Antonia Swift. </a:t>
            </a:r>
            <a:r>
              <a:rPr lang="en-AU" b="1" kern="0" dirty="0">
                <a:latin typeface="Aptos" panose="020B0004020202020204" pitchFamily="34" charset="0"/>
              </a:rPr>
              <a:t> </a:t>
            </a:r>
          </a:p>
        </p:txBody>
      </p:sp>
    </p:spTree>
    <p:extLst>
      <p:ext uri="{BB962C8B-B14F-4D97-AF65-F5344CB8AC3E}">
        <p14:creationId xmlns:p14="http://schemas.microsoft.com/office/powerpoint/2010/main" val="152521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The Island’s amazing volunteers (continued) </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
        <p:nvSpPr>
          <p:cNvPr id="11" name="TextBox 10">
            <a:extLst>
              <a:ext uri="{FF2B5EF4-FFF2-40B4-BE49-F238E27FC236}">
                <a16:creationId xmlns:a16="http://schemas.microsoft.com/office/drawing/2014/main" id="{C1E3434E-D6EB-6437-0035-082D938A9140}"/>
              </a:ext>
            </a:extLst>
          </p:cNvPr>
          <p:cNvSpPr txBox="1"/>
          <p:nvPr/>
        </p:nvSpPr>
        <p:spPr>
          <a:xfrm>
            <a:off x="838199" y="1335674"/>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Bushcare volunteers </a:t>
            </a:r>
          </a:p>
        </p:txBody>
      </p:sp>
      <p:sp>
        <p:nvSpPr>
          <p:cNvPr id="13" name="TextBox 12">
            <a:extLst>
              <a:ext uri="{FF2B5EF4-FFF2-40B4-BE49-F238E27FC236}">
                <a16:creationId xmlns:a16="http://schemas.microsoft.com/office/drawing/2014/main" id="{21BB02A9-BAC1-23F4-75DE-8AE3BFA3F4A8}"/>
              </a:ext>
            </a:extLst>
          </p:cNvPr>
          <p:cNvSpPr txBox="1"/>
          <p:nvPr/>
        </p:nvSpPr>
        <p:spPr>
          <a:xfrm>
            <a:off x="838199" y="1751492"/>
            <a:ext cx="10657114" cy="674928"/>
          </a:xfrm>
          <a:prstGeom prst="rect">
            <a:avLst/>
          </a:prstGeom>
          <a:noFill/>
        </p:spPr>
        <p:txBody>
          <a:bodyPr wrap="square">
            <a:spAutoFit/>
          </a:bodyPr>
          <a:lstStyle/>
          <a:p>
            <a:pPr>
              <a:lnSpc>
                <a:spcPct val="107000"/>
              </a:lnSpc>
              <a:buSzPts val="1000"/>
              <a:tabLst>
                <a:tab pos="457200" algn="l"/>
              </a:tabLst>
            </a:pP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Sharon Kinnison, Hazel Malloy, </a:t>
            </a:r>
            <a:r>
              <a:rPr lang="en-AU" sz="18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CB Floyd, </a:t>
            </a:r>
            <a:r>
              <a:rPr lang="en-AU" dirty="0">
                <a:solidFill>
                  <a:srgbClr val="000000"/>
                </a:solidFill>
                <a:latin typeface="Aptos" panose="020B0004020202020204" pitchFamily="34" charset="0"/>
                <a:ea typeface="Times New Roman" panose="02020603050405020304" pitchFamily="18" charset="0"/>
                <a:cs typeface="Arial" panose="020B0604020202020204" pitchFamily="34" charset="0"/>
              </a:rPr>
              <a:t>Jane Rich, Debbie Wood, Nicole Thompson, Jenny Cullen, Petra Godfrey, Boyd Attewell, Nick Ives, Ben Dray.</a:t>
            </a:r>
            <a:endParaRPr lang="en-AU" b="1" kern="0" dirty="0">
              <a:solidFill>
                <a:srgbClr val="FF0000"/>
              </a:solidFill>
              <a:latin typeface="Aptos" panose="020B0004020202020204" pitchFamily="34" charset="0"/>
            </a:endParaRPr>
          </a:p>
        </p:txBody>
      </p:sp>
      <p:sp>
        <p:nvSpPr>
          <p:cNvPr id="6" name="TextBox 5">
            <a:extLst>
              <a:ext uri="{FF2B5EF4-FFF2-40B4-BE49-F238E27FC236}">
                <a16:creationId xmlns:a16="http://schemas.microsoft.com/office/drawing/2014/main" id="{A73EE237-A345-25F4-0387-83435C599AA5}"/>
              </a:ext>
            </a:extLst>
          </p:cNvPr>
          <p:cNvSpPr txBox="1"/>
          <p:nvPr/>
        </p:nvSpPr>
        <p:spPr>
          <a:xfrm>
            <a:off x="838199" y="2409728"/>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Clean up Australia volunteers </a:t>
            </a:r>
          </a:p>
        </p:txBody>
      </p:sp>
      <p:sp>
        <p:nvSpPr>
          <p:cNvPr id="7" name="TextBox 6">
            <a:extLst>
              <a:ext uri="{FF2B5EF4-FFF2-40B4-BE49-F238E27FC236}">
                <a16:creationId xmlns:a16="http://schemas.microsoft.com/office/drawing/2014/main" id="{806E2FD0-255B-4F8B-BB17-428647643B87}"/>
              </a:ext>
            </a:extLst>
          </p:cNvPr>
          <p:cNvSpPr txBox="1"/>
          <p:nvPr/>
        </p:nvSpPr>
        <p:spPr>
          <a:xfrm>
            <a:off x="838199" y="2823133"/>
            <a:ext cx="10657114" cy="674928"/>
          </a:xfrm>
          <a:prstGeom prst="rect">
            <a:avLst/>
          </a:prstGeom>
          <a:noFill/>
        </p:spPr>
        <p:txBody>
          <a:bodyPr wrap="square">
            <a:spAutoFit/>
          </a:bodyPr>
          <a:lstStyle/>
          <a:p>
            <a:pPr>
              <a:lnSpc>
                <a:spcPct val="107000"/>
              </a:lnSpc>
              <a:buSzPts val="1000"/>
              <a:tabLst>
                <a:tab pos="457200" algn="l"/>
              </a:tabLst>
            </a:pP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Ian Holley, Cass Gye, Gwyn Perkins (poster design) Ivan Perez, Lisa Ratcliff , Nicole, Shane O’Neill, Sharon Kinnison, Katie Meyer, Toby Jay and his Laurel May crew - Vince, David, </a:t>
            </a:r>
            <a:r>
              <a:rPr lang="en-AU" kern="0" dirty="0" err="1">
                <a:solidFill>
                  <a:srgbClr val="000000"/>
                </a:solidFill>
                <a:latin typeface="Aptos" panose="020B0004020202020204" pitchFamily="34" charset="0"/>
                <a:ea typeface="Times New Roman" panose="02020603050405020304" pitchFamily="18" charset="0"/>
                <a:cs typeface="Arial" panose="020B0604020202020204" pitchFamily="34" charset="0"/>
              </a:rPr>
              <a:t>Gibbo</a:t>
            </a: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 Johnny, Ryan and Jasper. </a:t>
            </a:r>
            <a:endParaRPr lang="en-AU" b="1" kern="0" dirty="0">
              <a:solidFill>
                <a:srgbClr val="FF0000"/>
              </a:solidFill>
              <a:latin typeface="Aptos" panose="020B0004020202020204" pitchFamily="34" charset="0"/>
            </a:endParaRPr>
          </a:p>
        </p:txBody>
      </p:sp>
      <p:sp>
        <p:nvSpPr>
          <p:cNvPr id="8" name="TextBox 7">
            <a:extLst>
              <a:ext uri="{FF2B5EF4-FFF2-40B4-BE49-F238E27FC236}">
                <a16:creationId xmlns:a16="http://schemas.microsoft.com/office/drawing/2014/main" id="{1DA90AEC-933C-B325-5EFC-3A7D3E11D6BF}"/>
              </a:ext>
            </a:extLst>
          </p:cNvPr>
          <p:cNvSpPr txBox="1"/>
          <p:nvPr/>
        </p:nvSpPr>
        <p:spPr>
          <a:xfrm>
            <a:off x="838199" y="5612633"/>
            <a:ext cx="10657114" cy="674928"/>
          </a:xfrm>
          <a:prstGeom prst="rect">
            <a:avLst/>
          </a:prstGeom>
          <a:noFill/>
        </p:spPr>
        <p:txBody>
          <a:bodyPr wrap="square">
            <a:spAutoFit/>
          </a:bodyPr>
          <a:lstStyle/>
          <a:p>
            <a:pPr>
              <a:lnSpc>
                <a:spcPct val="107000"/>
              </a:lnSpc>
              <a:buSzPts val="1000"/>
              <a:tabLst>
                <a:tab pos="457200" algn="l"/>
              </a:tabLst>
            </a:pP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Lizzie Hazelwood, Dobbie Dobson, Luke Williams (committee) and maintenance Jon Duhig, Paul Kinnison, Chris Rey, Jonty Rumbold, Trystan Unwin and Dobbie. </a:t>
            </a:r>
            <a:endParaRPr lang="en-AU" b="1" kern="0" dirty="0">
              <a:solidFill>
                <a:srgbClr val="FF0000"/>
              </a:solidFill>
              <a:latin typeface="Aptos" panose="020B0004020202020204" pitchFamily="34" charset="0"/>
            </a:endParaRPr>
          </a:p>
        </p:txBody>
      </p:sp>
      <p:sp>
        <p:nvSpPr>
          <p:cNvPr id="9" name="TextBox 8">
            <a:extLst>
              <a:ext uri="{FF2B5EF4-FFF2-40B4-BE49-F238E27FC236}">
                <a16:creationId xmlns:a16="http://schemas.microsoft.com/office/drawing/2014/main" id="{76026FE9-47AA-2BF9-1EAE-44C4AADC80A8}"/>
              </a:ext>
            </a:extLst>
          </p:cNvPr>
          <p:cNvSpPr txBox="1"/>
          <p:nvPr/>
        </p:nvSpPr>
        <p:spPr>
          <a:xfrm>
            <a:off x="838199" y="5239618"/>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TUG Users group volunteers </a:t>
            </a:r>
          </a:p>
        </p:txBody>
      </p:sp>
      <p:sp>
        <p:nvSpPr>
          <p:cNvPr id="14" name="TextBox 13">
            <a:extLst>
              <a:ext uri="{FF2B5EF4-FFF2-40B4-BE49-F238E27FC236}">
                <a16:creationId xmlns:a16="http://schemas.microsoft.com/office/drawing/2014/main" id="{83976E90-6E72-D5D4-6DCA-9259F110DCB7}"/>
              </a:ext>
            </a:extLst>
          </p:cNvPr>
          <p:cNvSpPr txBox="1"/>
          <p:nvPr/>
        </p:nvSpPr>
        <p:spPr>
          <a:xfrm>
            <a:off x="838199" y="3563760"/>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Community vehicle volunteers </a:t>
            </a:r>
          </a:p>
        </p:txBody>
      </p:sp>
      <p:sp>
        <p:nvSpPr>
          <p:cNvPr id="15" name="TextBox 14">
            <a:extLst>
              <a:ext uri="{FF2B5EF4-FFF2-40B4-BE49-F238E27FC236}">
                <a16:creationId xmlns:a16="http://schemas.microsoft.com/office/drawing/2014/main" id="{B7BFE757-4817-010A-C778-C19FA74CA7AB}"/>
              </a:ext>
            </a:extLst>
          </p:cNvPr>
          <p:cNvSpPr txBox="1"/>
          <p:nvPr/>
        </p:nvSpPr>
        <p:spPr>
          <a:xfrm>
            <a:off x="838199" y="3922558"/>
            <a:ext cx="10308771" cy="1267655"/>
          </a:xfrm>
          <a:prstGeom prst="rect">
            <a:avLst/>
          </a:prstGeom>
          <a:noFill/>
        </p:spPr>
        <p:txBody>
          <a:bodyPr wrap="square">
            <a:spAutoFit/>
          </a:bodyPr>
          <a:lstStyle/>
          <a:p>
            <a:pPr>
              <a:lnSpc>
                <a:spcPct val="107000"/>
              </a:lnSpc>
              <a:buSzPts val="1000"/>
              <a:tabLst>
                <a:tab pos="457200" algn="l"/>
              </a:tabLst>
            </a:pP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Sharon Dwyer and John Morgan, coordinators. Also drivers, who are only partially recompensed for their time: Roy Baker, Billy Dwyer, Emmie Collins, Gary Hirsch, Sharon Dwyer, Iza Foster, John Marshall, and Sharon Dwyer;  plus back-up drivers Branko Kristevic, Cameron Nicol, Cass Gye, Duncan Watts, Greg Taylor, Ian White, John </a:t>
            </a:r>
            <a:r>
              <a:rPr lang="en-AU" kern="0" dirty="0" err="1">
                <a:solidFill>
                  <a:srgbClr val="000000"/>
                </a:solidFill>
                <a:latin typeface="Aptos" panose="020B0004020202020204" pitchFamily="34" charset="0"/>
                <a:ea typeface="Times New Roman" panose="02020603050405020304" pitchFamily="18" charset="0"/>
                <a:cs typeface="Arial" panose="020B0604020202020204" pitchFamily="34" charset="0"/>
              </a:rPr>
              <a:t>Courmandias</a:t>
            </a: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 and John Morgan </a:t>
            </a:r>
            <a:endParaRPr lang="en-AU" kern="0" dirty="0">
              <a:latin typeface="Aptos" panose="020B0004020202020204" pitchFamily="34" charset="0"/>
            </a:endParaRPr>
          </a:p>
        </p:txBody>
      </p:sp>
    </p:spTree>
    <p:extLst>
      <p:ext uri="{BB962C8B-B14F-4D97-AF65-F5344CB8AC3E}">
        <p14:creationId xmlns:p14="http://schemas.microsoft.com/office/powerpoint/2010/main" val="466607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a:xfrm>
            <a:off x="838200" y="-3841014"/>
            <a:ext cx="10515600" cy="1325563"/>
          </a:xfrm>
        </p:spPr>
        <p:txBody>
          <a:bodyPr/>
          <a:lstStyle/>
          <a:p>
            <a:pPr>
              <a:spcAft>
                <a:spcPts val="400"/>
              </a:spcAft>
            </a:pPr>
            <a:r>
              <a:rPr lang="en-AU" dirty="0">
                <a:solidFill>
                  <a:schemeClr val="tx2">
                    <a:lumMod val="75000"/>
                    <a:lumOff val="25000"/>
                  </a:schemeClr>
                </a:solidFill>
              </a:rPr>
              <a:t>The Island’s amazing volunteers (continued) </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
        <p:nvSpPr>
          <p:cNvPr id="4" name="TextBox 3">
            <a:extLst>
              <a:ext uri="{FF2B5EF4-FFF2-40B4-BE49-F238E27FC236}">
                <a16:creationId xmlns:a16="http://schemas.microsoft.com/office/drawing/2014/main" id="{6DD8FD7E-4CBF-1B33-0D71-499ED702C74F}"/>
              </a:ext>
            </a:extLst>
          </p:cNvPr>
          <p:cNvSpPr txBox="1"/>
          <p:nvPr/>
        </p:nvSpPr>
        <p:spPr>
          <a:xfrm>
            <a:off x="838200" y="4218735"/>
            <a:ext cx="11040364" cy="2514535"/>
          </a:xfrm>
          <a:prstGeom prst="rect">
            <a:avLst/>
          </a:prstGeom>
          <a:noFill/>
        </p:spPr>
        <p:txBody>
          <a:bodyPr wrap="square">
            <a:spAutoFit/>
          </a:bodyPr>
          <a:lstStyle/>
          <a:p>
            <a:pPr indent="0" defTabSz="914400">
              <a:lnSpc>
                <a:spcPct val="107000"/>
              </a:lnSpc>
              <a:spcBef>
                <a:spcPts val="1000"/>
              </a:spcBef>
              <a:buNone/>
            </a:pPr>
            <a:r>
              <a:rPr lang="en-AU" sz="2000" dirty="0">
                <a:solidFill>
                  <a:srgbClr val="000000"/>
                </a:solidFill>
                <a:latin typeface="Aptos Serif" panose="02020604070405020304" pitchFamily="18" charset="0"/>
                <a:cs typeface="Aptos Serif" panose="02020604070405020304" pitchFamily="18" charset="0"/>
              </a:rPr>
              <a:t>Besides all the people listed in this section, there are many other volunteers in our community running events to raise money for mental health, asylum seekers, cancer research and other causes. And then of course there are the invisible helpers who care for neighbours, run errands for people, lend equipment and goods, and perform so many other random acts of kindness that keep our community cohesive and help us to deal with some of the challenges of living offshore. You know who you are! Thank you for everything you do. </a:t>
            </a:r>
          </a:p>
          <a:p>
            <a:pPr indent="0" defTabSz="914400">
              <a:lnSpc>
                <a:spcPct val="107000"/>
              </a:lnSpc>
              <a:spcBef>
                <a:spcPts val="1000"/>
              </a:spcBef>
              <a:buNone/>
            </a:pPr>
            <a:r>
              <a:rPr lang="en-AU" sz="2000" dirty="0">
                <a:solidFill>
                  <a:srgbClr val="000000"/>
                </a:solidFill>
                <a:latin typeface="Aptos Serif" panose="02020604070405020304" pitchFamily="18" charset="0"/>
                <a:cs typeface="Aptos Serif" panose="02020604070405020304" pitchFamily="18" charset="0"/>
              </a:rPr>
              <a:t>If we’ve forgotten to mention someone, please let us know at </a:t>
            </a:r>
            <a:r>
              <a:rPr lang="en-AU" sz="2000" dirty="0">
                <a:solidFill>
                  <a:srgbClr val="000000"/>
                </a:solidFill>
                <a:latin typeface="Aptos Serif" panose="02020604070405020304" pitchFamily="18" charset="0"/>
                <a:cs typeface="Aptos Serif" panose="02020604070405020304" pitchFamily="18" charset="0"/>
                <a:hlinkClick r:id="rId3">
                  <a:extLst>
                    <a:ext uri="{A12FA001-AC4F-418D-AE19-62706E023703}">
                      <ahyp:hlinkClr xmlns:ahyp="http://schemas.microsoft.com/office/drawing/2018/hyperlinkcolor" val="tx"/>
                    </a:ext>
                  </a:extLst>
                </a:hlinkClick>
              </a:rPr>
              <a:t>communications@sira.org.au</a:t>
            </a:r>
            <a:r>
              <a:rPr lang="en-AU" sz="2000" dirty="0">
                <a:solidFill>
                  <a:srgbClr val="000000"/>
                </a:solidFill>
                <a:latin typeface="Aptos Serif" panose="02020604070405020304" pitchFamily="18" charset="0"/>
                <a:cs typeface="Aptos Serif" panose="02020604070405020304" pitchFamily="18" charset="0"/>
              </a:rPr>
              <a:t> </a:t>
            </a:r>
          </a:p>
        </p:txBody>
      </p:sp>
      <p:sp>
        <p:nvSpPr>
          <p:cNvPr id="10" name="TextBox 9">
            <a:extLst>
              <a:ext uri="{FF2B5EF4-FFF2-40B4-BE49-F238E27FC236}">
                <a16:creationId xmlns:a16="http://schemas.microsoft.com/office/drawing/2014/main" id="{D52FDBD5-099E-9C4E-F1A2-9110C90DB848}"/>
              </a:ext>
            </a:extLst>
          </p:cNvPr>
          <p:cNvSpPr txBox="1"/>
          <p:nvPr/>
        </p:nvSpPr>
        <p:spPr>
          <a:xfrm>
            <a:off x="838200" y="1444269"/>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Facebook moderator volunteers </a:t>
            </a:r>
          </a:p>
        </p:txBody>
      </p:sp>
      <p:sp>
        <p:nvSpPr>
          <p:cNvPr id="12" name="TextBox 11">
            <a:extLst>
              <a:ext uri="{FF2B5EF4-FFF2-40B4-BE49-F238E27FC236}">
                <a16:creationId xmlns:a16="http://schemas.microsoft.com/office/drawing/2014/main" id="{6BBEC5D9-4A1E-2E9A-8250-28CB856E085E}"/>
              </a:ext>
            </a:extLst>
          </p:cNvPr>
          <p:cNvSpPr txBox="1"/>
          <p:nvPr/>
        </p:nvSpPr>
        <p:spPr>
          <a:xfrm>
            <a:off x="838200" y="1826505"/>
            <a:ext cx="10657114" cy="378565"/>
          </a:xfrm>
          <a:prstGeom prst="rect">
            <a:avLst/>
          </a:prstGeom>
          <a:noFill/>
        </p:spPr>
        <p:txBody>
          <a:bodyPr wrap="square">
            <a:spAutoFit/>
          </a:bodyPr>
          <a:lstStyle/>
          <a:p>
            <a:pPr>
              <a:lnSpc>
                <a:spcPct val="107000"/>
              </a:lnSpc>
              <a:buSzPts val="1000"/>
              <a:tabLst>
                <a:tab pos="457200" algn="l"/>
              </a:tabLst>
            </a:pP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Josephine Carter May, Shane O’Neill, Jessica Kristevic, and CB Floyd. </a:t>
            </a:r>
            <a:endParaRPr lang="en-AU" b="1" kern="0" dirty="0">
              <a:solidFill>
                <a:srgbClr val="FF0000"/>
              </a:solidFill>
              <a:latin typeface="Aptos" panose="020B0004020202020204" pitchFamily="34" charset="0"/>
            </a:endParaRPr>
          </a:p>
        </p:txBody>
      </p:sp>
      <p:sp>
        <p:nvSpPr>
          <p:cNvPr id="18" name="TextBox 17">
            <a:extLst>
              <a:ext uri="{FF2B5EF4-FFF2-40B4-BE49-F238E27FC236}">
                <a16:creationId xmlns:a16="http://schemas.microsoft.com/office/drawing/2014/main" id="{AFD62F4B-1BFA-0FC0-2682-4F652E4F505E}"/>
              </a:ext>
            </a:extLst>
          </p:cNvPr>
          <p:cNvSpPr txBox="1"/>
          <p:nvPr/>
        </p:nvSpPr>
        <p:spPr>
          <a:xfrm>
            <a:off x="838200" y="737760"/>
            <a:ext cx="10308771" cy="674928"/>
          </a:xfrm>
          <a:prstGeom prst="rect">
            <a:avLst/>
          </a:prstGeom>
          <a:noFill/>
        </p:spPr>
        <p:txBody>
          <a:bodyPr wrap="square">
            <a:spAutoFit/>
          </a:bodyPr>
          <a:lstStyle/>
          <a:p>
            <a:pPr>
              <a:lnSpc>
                <a:spcPct val="107000"/>
              </a:lnSpc>
              <a:buSzPts val="1000"/>
              <a:tabLst>
                <a:tab pos="457200" algn="l"/>
              </a:tabLst>
            </a:pP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Shane May, Lisa Ratcliff, Cathy Shelley, Melinda Ham, CB Floyd, Fabienne Hautefeuille, Peggy </a:t>
            </a:r>
            <a:r>
              <a:rPr lang="en-AU" kern="0" dirty="0" err="1">
                <a:solidFill>
                  <a:srgbClr val="000000"/>
                </a:solidFill>
                <a:latin typeface="Aptos" panose="020B0004020202020204" pitchFamily="34" charset="0"/>
                <a:ea typeface="Times New Roman" panose="02020603050405020304" pitchFamily="18" charset="0"/>
                <a:cs typeface="Arial" panose="020B0604020202020204" pitchFamily="34" charset="0"/>
              </a:rPr>
              <a:t>Havukian</a:t>
            </a:r>
            <a:r>
              <a:rPr lang="en-AU" kern="0" dirty="0">
                <a:solidFill>
                  <a:srgbClr val="000000"/>
                </a:solidFill>
                <a:latin typeface="Aptos" panose="020B0004020202020204" pitchFamily="34" charset="0"/>
                <a:ea typeface="Times New Roman" panose="02020603050405020304" pitchFamily="18" charset="0"/>
                <a:cs typeface="Arial" panose="020B0604020202020204" pitchFamily="34" charset="0"/>
              </a:rPr>
              <a:t>, Billy Dwyer, Angus Stranack and Mona Kristevic.</a:t>
            </a:r>
            <a:endParaRPr lang="en-AU" kern="0" dirty="0">
              <a:latin typeface="Aptos" panose="020B0004020202020204" pitchFamily="34" charset="0"/>
            </a:endParaRPr>
          </a:p>
        </p:txBody>
      </p:sp>
      <p:sp>
        <p:nvSpPr>
          <p:cNvPr id="19" name="TextBox 18">
            <a:extLst>
              <a:ext uri="{FF2B5EF4-FFF2-40B4-BE49-F238E27FC236}">
                <a16:creationId xmlns:a16="http://schemas.microsoft.com/office/drawing/2014/main" id="{ED649934-E311-1C59-DF97-854A8376F1DB}"/>
              </a:ext>
            </a:extLst>
          </p:cNvPr>
          <p:cNvSpPr txBox="1"/>
          <p:nvPr/>
        </p:nvSpPr>
        <p:spPr>
          <a:xfrm>
            <a:off x="838200" y="340534"/>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Bootcamp volunteer coaches </a:t>
            </a:r>
          </a:p>
        </p:txBody>
      </p:sp>
      <p:sp>
        <p:nvSpPr>
          <p:cNvPr id="20" name="TextBox 19">
            <a:extLst>
              <a:ext uri="{FF2B5EF4-FFF2-40B4-BE49-F238E27FC236}">
                <a16:creationId xmlns:a16="http://schemas.microsoft.com/office/drawing/2014/main" id="{B899D899-C5AB-1836-F05A-9C2339A71EC4}"/>
              </a:ext>
            </a:extLst>
          </p:cNvPr>
          <p:cNvSpPr txBox="1"/>
          <p:nvPr/>
        </p:nvSpPr>
        <p:spPr>
          <a:xfrm>
            <a:off x="838200" y="3847297"/>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But wait, there’s more! </a:t>
            </a:r>
          </a:p>
        </p:txBody>
      </p:sp>
      <p:sp>
        <p:nvSpPr>
          <p:cNvPr id="5" name="TextBox 4">
            <a:extLst>
              <a:ext uri="{FF2B5EF4-FFF2-40B4-BE49-F238E27FC236}">
                <a16:creationId xmlns:a16="http://schemas.microsoft.com/office/drawing/2014/main" id="{BA40A001-3511-D888-04C5-2C649C784426}"/>
              </a:ext>
            </a:extLst>
          </p:cNvPr>
          <p:cNvSpPr txBox="1"/>
          <p:nvPr/>
        </p:nvSpPr>
        <p:spPr>
          <a:xfrm>
            <a:off x="838200" y="2221885"/>
            <a:ext cx="6094476"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Carols at Carols volunteers </a:t>
            </a:r>
          </a:p>
        </p:txBody>
      </p:sp>
      <p:sp>
        <p:nvSpPr>
          <p:cNvPr id="7" name="TextBox 6">
            <a:extLst>
              <a:ext uri="{FF2B5EF4-FFF2-40B4-BE49-F238E27FC236}">
                <a16:creationId xmlns:a16="http://schemas.microsoft.com/office/drawing/2014/main" id="{16DB2F2E-0ED9-47C8-FC39-9398DF7A6EE3}"/>
              </a:ext>
            </a:extLst>
          </p:cNvPr>
          <p:cNvSpPr txBox="1"/>
          <p:nvPr/>
        </p:nvSpPr>
        <p:spPr>
          <a:xfrm>
            <a:off x="838200" y="2599913"/>
            <a:ext cx="7363968" cy="378565"/>
          </a:xfrm>
          <a:prstGeom prst="rect">
            <a:avLst/>
          </a:prstGeom>
          <a:noFill/>
        </p:spPr>
        <p:txBody>
          <a:bodyPr wrap="square">
            <a:spAutoFit/>
          </a:bodyPr>
          <a:lstStyle/>
          <a:p>
            <a:pPr>
              <a:lnSpc>
                <a:spcPct val="107000"/>
              </a:lnSpc>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Josephine Carter May, Maxine Rickman, Jon Ryan, and John Marshall.</a:t>
            </a:r>
          </a:p>
        </p:txBody>
      </p:sp>
      <p:sp>
        <p:nvSpPr>
          <p:cNvPr id="3" name="TextBox 2">
            <a:extLst>
              <a:ext uri="{FF2B5EF4-FFF2-40B4-BE49-F238E27FC236}">
                <a16:creationId xmlns:a16="http://schemas.microsoft.com/office/drawing/2014/main" id="{DCF1ABE4-0E17-F74A-185F-7BDCAC741744}"/>
              </a:ext>
            </a:extLst>
          </p:cNvPr>
          <p:cNvSpPr txBox="1"/>
          <p:nvPr/>
        </p:nvSpPr>
        <p:spPr>
          <a:xfrm>
            <a:off x="838200" y="3007763"/>
            <a:ext cx="6094476"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Pittwater Offshore Newsletter editor </a:t>
            </a:r>
          </a:p>
        </p:txBody>
      </p:sp>
      <p:sp>
        <p:nvSpPr>
          <p:cNvPr id="8" name="TextBox 7">
            <a:extLst>
              <a:ext uri="{FF2B5EF4-FFF2-40B4-BE49-F238E27FC236}">
                <a16:creationId xmlns:a16="http://schemas.microsoft.com/office/drawing/2014/main" id="{6BADB2D7-D887-3ECB-8150-B7C49E958C0B}"/>
              </a:ext>
            </a:extLst>
          </p:cNvPr>
          <p:cNvSpPr txBox="1"/>
          <p:nvPr/>
        </p:nvSpPr>
        <p:spPr>
          <a:xfrm>
            <a:off x="838200" y="3409897"/>
            <a:ext cx="6094476" cy="369332"/>
          </a:xfrm>
          <a:prstGeom prst="rect">
            <a:avLst/>
          </a:prstGeom>
          <a:noFill/>
        </p:spPr>
        <p:txBody>
          <a:bodyPr wrap="square">
            <a:spAutoFit/>
          </a:bodyPr>
          <a:lstStyle/>
          <a:p>
            <a:r>
              <a:rPr lang="en-AU" sz="1800" kern="100" dirty="0">
                <a:effectLst/>
                <a:latin typeface="Aptos" panose="020B0004020202020204" pitchFamily="34" charset="0"/>
                <a:ea typeface="Aptos" panose="020B0004020202020204" pitchFamily="34" charset="0"/>
                <a:cs typeface="Times New Roman" panose="02020603050405020304" pitchFamily="18" charset="0"/>
              </a:rPr>
              <a:t>Roy Baker </a:t>
            </a:r>
            <a:endParaRPr lang="en-AU" dirty="0"/>
          </a:p>
        </p:txBody>
      </p:sp>
    </p:spTree>
    <p:extLst>
      <p:ext uri="{BB962C8B-B14F-4D97-AF65-F5344CB8AC3E}">
        <p14:creationId xmlns:p14="http://schemas.microsoft.com/office/powerpoint/2010/main" val="1525337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1595A09-E336-4D1B-9B3A-06A2287A5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17C442-3FE1-9FA1-0177-AF88DEE671EE}"/>
              </a:ext>
            </a:extLst>
          </p:cNvPr>
          <p:cNvSpPr>
            <a:spLocks noGrp="1"/>
          </p:cNvSpPr>
          <p:nvPr>
            <p:ph type="title"/>
          </p:nvPr>
        </p:nvSpPr>
        <p:spPr>
          <a:xfrm>
            <a:off x="640080" y="4777739"/>
            <a:ext cx="3042561" cy="1412119"/>
          </a:xfrm>
        </p:spPr>
        <p:txBody>
          <a:bodyPr>
            <a:normAutofit fontScale="90000"/>
          </a:bodyPr>
          <a:lstStyle/>
          <a:p>
            <a:r>
              <a:rPr lang="en-AU" sz="4100" dirty="0"/>
              <a:t>What has SIRA been doing?</a:t>
            </a:r>
          </a:p>
        </p:txBody>
      </p:sp>
      <p:pic>
        <p:nvPicPr>
          <p:cNvPr id="5" name="Picture 4" descr="A group of people posing for a photo&#10;&#10;Description automatically generated">
            <a:extLst>
              <a:ext uri="{FF2B5EF4-FFF2-40B4-BE49-F238E27FC236}">
                <a16:creationId xmlns:a16="http://schemas.microsoft.com/office/drawing/2014/main" id="{7C1409A8-2860-9CCC-AF2F-40D63D1FC84B}"/>
              </a:ext>
            </a:extLst>
          </p:cNvPr>
          <p:cNvPicPr>
            <a:picLocks noChangeAspect="1"/>
          </p:cNvPicPr>
          <p:nvPr/>
        </p:nvPicPr>
        <p:blipFill rotWithShape="1">
          <a:blip r:embed="rId2">
            <a:extLst>
              <a:ext uri="{28A0092B-C50C-407E-A947-70E740481C1C}">
                <a14:useLocalDpi xmlns:a14="http://schemas.microsoft.com/office/drawing/2010/main" val="0"/>
              </a:ext>
            </a:extLst>
          </a:blip>
          <a:srcRect t="6670" b="6380"/>
          <a:stretch/>
        </p:blipFill>
        <p:spPr>
          <a:xfrm>
            <a:off x="20" y="1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p:spPr>
      </p:pic>
      <p:sp>
        <p:nvSpPr>
          <p:cNvPr id="12" name="sketch line">
            <a:extLst>
              <a:ext uri="{FF2B5EF4-FFF2-40B4-BE49-F238E27FC236}">
                <a16:creationId xmlns:a16="http://schemas.microsoft.com/office/drawing/2014/main" id="{3540989C-C7B8-473B-BF87-6F2DA6A90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61305" y="5468206"/>
            <a:ext cx="1371600" cy="18288"/>
          </a:xfrm>
          <a:custGeom>
            <a:avLst/>
            <a:gdLst>
              <a:gd name="connsiteX0" fmla="*/ 0 w 1371600"/>
              <a:gd name="connsiteY0" fmla="*/ 0 h 18288"/>
              <a:gd name="connsiteX1" fmla="*/ 685800 w 1371600"/>
              <a:gd name="connsiteY1" fmla="*/ 0 h 18288"/>
              <a:gd name="connsiteX2" fmla="*/ 1371600 w 1371600"/>
              <a:gd name="connsiteY2" fmla="*/ 0 h 18288"/>
              <a:gd name="connsiteX3" fmla="*/ 1371600 w 1371600"/>
              <a:gd name="connsiteY3" fmla="*/ 18288 h 18288"/>
              <a:gd name="connsiteX4" fmla="*/ 713232 w 1371600"/>
              <a:gd name="connsiteY4" fmla="*/ 18288 h 18288"/>
              <a:gd name="connsiteX5" fmla="*/ 0 w 1371600"/>
              <a:gd name="connsiteY5" fmla="*/ 18288 h 18288"/>
              <a:gd name="connsiteX6" fmla="*/ 0 w 1371600"/>
              <a:gd name="connsiteY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1600" h="18288" fill="none" extrusionOk="0">
                <a:moveTo>
                  <a:pt x="0" y="0"/>
                </a:moveTo>
                <a:cubicBezTo>
                  <a:pt x="247303" y="31625"/>
                  <a:pt x="422310" y="-25629"/>
                  <a:pt x="685800" y="0"/>
                </a:cubicBezTo>
                <a:cubicBezTo>
                  <a:pt x="949290" y="25629"/>
                  <a:pt x="1192357" y="6696"/>
                  <a:pt x="1371600" y="0"/>
                </a:cubicBezTo>
                <a:cubicBezTo>
                  <a:pt x="1371355" y="6649"/>
                  <a:pt x="1371915" y="11310"/>
                  <a:pt x="1371600" y="18288"/>
                </a:cubicBezTo>
                <a:cubicBezTo>
                  <a:pt x="1107995" y="26464"/>
                  <a:pt x="1033361" y="32942"/>
                  <a:pt x="713232" y="18288"/>
                </a:cubicBezTo>
                <a:cubicBezTo>
                  <a:pt x="393103" y="3634"/>
                  <a:pt x="289343" y="43221"/>
                  <a:pt x="0" y="18288"/>
                </a:cubicBezTo>
                <a:cubicBezTo>
                  <a:pt x="-459" y="11562"/>
                  <a:pt x="-31" y="5093"/>
                  <a:pt x="0" y="0"/>
                </a:cubicBezTo>
                <a:close/>
              </a:path>
              <a:path w="1371600" h="18288" stroke="0" extrusionOk="0">
                <a:moveTo>
                  <a:pt x="0" y="0"/>
                </a:moveTo>
                <a:cubicBezTo>
                  <a:pt x="170249" y="-24099"/>
                  <a:pt x="504634" y="14338"/>
                  <a:pt x="644652" y="0"/>
                </a:cubicBezTo>
                <a:cubicBezTo>
                  <a:pt x="784670" y="-14338"/>
                  <a:pt x="1087773" y="8679"/>
                  <a:pt x="1371600" y="0"/>
                </a:cubicBezTo>
                <a:cubicBezTo>
                  <a:pt x="1372456" y="3662"/>
                  <a:pt x="1371030" y="13946"/>
                  <a:pt x="1371600" y="18288"/>
                </a:cubicBezTo>
                <a:cubicBezTo>
                  <a:pt x="1176823" y="-1409"/>
                  <a:pt x="900830" y="9989"/>
                  <a:pt x="713232" y="18288"/>
                </a:cubicBezTo>
                <a:cubicBezTo>
                  <a:pt x="525634" y="26587"/>
                  <a:pt x="282837" y="5724"/>
                  <a:pt x="0" y="18288"/>
                </a:cubicBezTo>
                <a:cubicBezTo>
                  <a:pt x="367" y="13143"/>
                  <a:pt x="-823" y="584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615697673">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1D67FEF-947B-7CC3-A28F-0452176A8BB0}"/>
              </a:ext>
            </a:extLst>
          </p:cNvPr>
          <p:cNvSpPr>
            <a:spLocks noGrp="1"/>
          </p:cNvSpPr>
          <p:nvPr>
            <p:ph idx="1"/>
          </p:nvPr>
        </p:nvSpPr>
        <p:spPr>
          <a:xfrm>
            <a:off x="4654294" y="4663441"/>
            <a:ext cx="6897626" cy="2194550"/>
          </a:xfrm>
        </p:spPr>
        <p:txBody>
          <a:bodyPr anchor="ctr">
            <a:normAutofit fontScale="92500" lnSpcReduction="10000"/>
          </a:bodyPr>
          <a:lstStyle/>
          <a:p>
            <a:pPr marL="0" indent="0">
              <a:buNone/>
            </a:pPr>
            <a:r>
              <a:rPr lang="en-AU" sz="2100" kern="100" dirty="0">
                <a:effectLst/>
                <a:latin typeface="Aptos" panose="020B0004020202020204" pitchFamily="34" charset="0"/>
                <a:ea typeface="Aptos" panose="020B0004020202020204" pitchFamily="34" charset="0"/>
                <a:cs typeface="Times New Roman" panose="02020603050405020304" pitchFamily="18" charset="0"/>
              </a:rPr>
              <a:t>Much of the important work in SIRA is performed by subcommittees. Activities include advocacy for the island, creating solutions for problems, communicating with islanders, liaison with Council and other government bodies, cooperation with other offshore and onshore community organisations, management of services, and much more. This report reviews what these subcommittees have done since the AGM last year, and we acknowledge the hard work of committee members who do not appear in this report, such as Deb Wood, our Secretary. </a:t>
            </a:r>
          </a:p>
          <a:p>
            <a:pPr marL="0" indent="0">
              <a:buNone/>
            </a:pPr>
            <a:endParaRPr lang="en-AU" sz="900" dirty="0"/>
          </a:p>
        </p:txBody>
      </p:sp>
      <p:sp>
        <p:nvSpPr>
          <p:cNvPr id="4" name="TextBox 3">
            <a:extLst>
              <a:ext uri="{FF2B5EF4-FFF2-40B4-BE49-F238E27FC236}">
                <a16:creationId xmlns:a16="http://schemas.microsoft.com/office/drawing/2014/main" id="{189E93F1-9921-C0E4-701E-FE08D2EE921C}"/>
              </a:ext>
            </a:extLst>
          </p:cNvPr>
          <p:cNvSpPr txBox="1"/>
          <p:nvPr/>
        </p:nvSpPr>
        <p:spPr>
          <a:xfrm>
            <a:off x="10315234" y="4142937"/>
            <a:ext cx="1873718" cy="276999"/>
          </a:xfrm>
          <a:prstGeom prst="rect">
            <a:avLst/>
          </a:prstGeom>
          <a:noFill/>
        </p:spPr>
        <p:txBody>
          <a:bodyPr wrap="none" rtlCol="0">
            <a:spAutoFit/>
          </a:bodyPr>
          <a:lstStyle/>
          <a:p>
            <a:r>
              <a:rPr lang="en-AU" sz="1200" dirty="0"/>
              <a:t>Photo courtesy Roy Baker</a:t>
            </a:r>
          </a:p>
        </p:txBody>
      </p:sp>
    </p:spTree>
    <p:extLst>
      <p:ext uri="{BB962C8B-B14F-4D97-AF65-F5344CB8AC3E}">
        <p14:creationId xmlns:p14="http://schemas.microsoft.com/office/powerpoint/2010/main" val="92844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Communications </a:t>
            </a:r>
          </a:p>
        </p:txBody>
      </p:sp>
      <p:sp>
        <p:nvSpPr>
          <p:cNvPr id="3" name="Content Placeholder 2">
            <a:extLst>
              <a:ext uri="{FF2B5EF4-FFF2-40B4-BE49-F238E27FC236}">
                <a16:creationId xmlns:a16="http://schemas.microsoft.com/office/drawing/2014/main" id="{1F0E4ABD-C6E6-6A87-C524-89F9120E9630}"/>
              </a:ext>
            </a:extLst>
          </p:cNvPr>
          <p:cNvSpPr>
            <a:spLocks noGrp="1"/>
          </p:cNvSpPr>
          <p:nvPr>
            <p:ph idx="1"/>
          </p:nvPr>
        </p:nvSpPr>
        <p:spPr>
          <a:xfrm>
            <a:off x="838200" y="1901612"/>
            <a:ext cx="7489371" cy="1464693"/>
          </a:xfrm>
        </p:spPr>
        <p:txBody>
          <a:bodyPr>
            <a:noAutofit/>
          </a:bodyPr>
          <a:lstStyle/>
          <a:p>
            <a:pPr marL="0" indent="0">
              <a:lnSpc>
                <a:spcPct val="107000"/>
              </a:lnSpc>
              <a:buNone/>
            </a:pPr>
            <a:r>
              <a:rPr lang="en-AU" sz="2000" kern="0" dirty="0">
                <a:solidFill>
                  <a:srgbClr val="222222"/>
                </a:solidFill>
                <a:highlight>
                  <a:srgbClr val="FFFFFF"/>
                </a:highlight>
                <a:latin typeface="Aptos Serif" panose="020B0502040204020203" pitchFamily="18" charset="0"/>
                <a:cs typeface="Aptos Serif" panose="020B0502040204020203" pitchFamily="18" charset="0"/>
              </a:rPr>
              <a:t>This subcommittee aims to ensures residents are informed of key developments, activities, events and opportunities on matters related to the island community, and to seek feedback, comment and discussion from the community. </a:t>
            </a:r>
          </a:p>
        </p:txBody>
      </p:sp>
      <p:sp>
        <p:nvSpPr>
          <p:cNvPr id="4" name="TextBox 3">
            <a:extLst>
              <a:ext uri="{FF2B5EF4-FFF2-40B4-BE49-F238E27FC236}">
                <a16:creationId xmlns:a16="http://schemas.microsoft.com/office/drawing/2014/main" id="{4D84F931-B1D0-1D3B-F710-BFDE99BC8BF7}"/>
              </a:ext>
            </a:extLst>
          </p:cNvPr>
          <p:cNvSpPr txBox="1"/>
          <p:nvPr/>
        </p:nvSpPr>
        <p:spPr>
          <a:xfrm>
            <a:off x="8297495" y="288925"/>
            <a:ext cx="2914458" cy="1640962"/>
          </a:xfrm>
          <a:prstGeom prst="rect">
            <a:avLst/>
          </a:prstGeom>
          <a:noFill/>
        </p:spPr>
        <p:txBody>
          <a:bodyPr wrap="square" rtlCol="0">
            <a:spAutoFit/>
          </a:bodyPr>
          <a:lstStyle/>
          <a:p>
            <a:pPr marL="0" indent="0">
              <a:lnSpc>
                <a:spcPct val="107000"/>
              </a:lnSpc>
              <a:spcBef>
                <a:spcPts val="400"/>
              </a:spcBef>
              <a:spcAft>
                <a:spcPts val="200"/>
              </a:spcAft>
              <a:buNone/>
            </a:pP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Team Leader: </a:t>
            </a:r>
            <a:r>
              <a:rPr lang="en-AU"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CB Floyd</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400"/>
              </a:spcBef>
              <a:spcAft>
                <a:spcPts val="200"/>
              </a:spcAft>
              <a:buNone/>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Members: Lisa Ratcliff, Shane O’Neill, Julie Paterson, Alec Beckett (IT Services) </a:t>
            </a:r>
          </a:p>
        </p:txBody>
      </p:sp>
      <p:sp>
        <p:nvSpPr>
          <p:cNvPr id="5" name="TextBox 4">
            <a:extLst>
              <a:ext uri="{FF2B5EF4-FFF2-40B4-BE49-F238E27FC236}">
                <a16:creationId xmlns:a16="http://schemas.microsoft.com/office/drawing/2014/main" id="{2F86B0BB-0393-079C-537B-B510A821A79C}"/>
              </a:ext>
            </a:extLst>
          </p:cNvPr>
          <p:cNvSpPr txBox="1"/>
          <p:nvPr/>
        </p:nvSpPr>
        <p:spPr>
          <a:xfrm>
            <a:off x="794324" y="3859900"/>
            <a:ext cx="10417629" cy="3342197"/>
          </a:xfrm>
          <a:prstGeom prst="rect">
            <a:avLst/>
          </a:prstGeom>
          <a:noFill/>
        </p:spPr>
        <p:txBody>
          <a:bodyPr wrap="square" rtlCol="0">
            <a:spAutoFit/>
          </a:bodyPr>
          <a:lstStyle/>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Posted numerous notices of events on the Pittwater Offshore Community Facebook page and Scotland Island Residents’ Facebook page.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Re-drafted the Emergency Water page on the website and updated other pages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Finalised the design of a survey of residents along with the Governance Subcommittee and issued it early in June, with a closing date of 23 June. Results will be provided in July.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Collaborated with the Island Vision Subcommittee on an updated Vision Statement to be presented to the community for feedback this year.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Created this mid-year report on subcommittee activities. </a:t>
            </a:r>
          </a:p>
          <a:p>
            <a:pPr marL="34290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Sent out over 30 issues of SIRA News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lvl="0">
              <a:lnSpc>
                <a:spcPct val="107000"/>
              </a:lnSpc>
              <a:buSzPts val="1000"/>
              <a:tabLst>
                <a:tab pos="457200" algn="l"/>
              </a:tabLst>
            </a:pP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lvl="0">
              <a:lnSpc>
                <a:spcPct val="107000"/>
              </a:lnSpc>
              <a:buSzPts val="1000"/>
              <a:tabLst>
                <a:tab pos="457200" algn="l"/>
              </a:tabLst>
            </a:pPr>
            <a:endParaRPr lang="en-AU"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23B1300-20B9-9B92-FCD4-321ED37AFE39}"/>
              </a:ext>
            </a:extLst>
          </p:cNvPr>
          <p:cNvSpPr txBox="1"/>
          <p:nvPr/>
        </p:nvSpPr>
        <p:spPr>
          <a:xfrm>
            <a:off x="838200" y="1459855"/>
            <a:ext cx="1577074" cy="461665"/>
          </a:xfrm>
          <a:prstGeom prst="rect">
            <a:avLst/>
          </a:prstGeom>
          <a:noFill/>
        </p:spPr>
        <p:txBody>
          <a:bodyPr wrap="square" rtlCol="0">
            <a:spAutoFit/>
          </a:bodyPr>
          <a:lstStyle/>
          <a:p>
            <a:r>
              <a:rPr lang="en-AU" sz="2400" b="1" kern="0" dirty="0">
                <a:solidFill>
                  <a:srgbClr val="222222"/>
                </a:solidFill>
                <a:effectLst/>
                <a:highlight>
                  <a:srgbClr val="FFFFFF"/>
                </a:highlight>
                <a:latin typeface="Aptos SemiBold" panose="020B0004020202020204" pitchFamily="34" charset="0"/>
                <a:ea typeface="Times New Roman" panose="02020603050405020304" pitchFamily="18" charset="0"/>
                <a:cs typeface="Arial" panose="020B0604020202020204" pitchFamily="34" charset="0"/>
              </a:rPr>
              <a:t>Overview</a:t>
            </a:r>
            <a:endParaRPr lang="en-AU" sz="2400" dirty="0">
              <a:latin typeface="Aptos SemiBold" panose="020B0004020202020204" pitchFamily="34"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838200" y="3397446"/>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What we’ve done since the AGM</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362136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Finance and Insurance </a:t>
            </a:r>
          </a:p>
        </p:txBody>
      </p:sp>
      <p:sp>
        <p:nvSpPr>
          <p:cNvPr id="3" name="Content Placeholder 2">
            <a:extLst>
              <a:ext uri="{FF2B5EF4-FFF2-40B4-BE49-F238E27FC236}">
                <a16:creationId xmlns:a16="http://schemas.microsoft.com/office/drawing/2014/main" id="{1F0E4ABD-C6E6-6A87-C524-89F9120E9630}"/>
              </a:ext>
            </a:extLst>
          </p:cNvPr>
          <p:cNvSpPr>
            <a:spLocks noGrp="1"/>
          </p:cNvSpPr>
          <p:nvPr>
            <p:ph idx="1"/>
          </p:nvPr>
        </p:nvSpPr>
        <p:spPr>
          <a:xfrm>
            <a:off x="838202" y="1901612"/>
            <a:ext cx="7728856" cy="1464693"/>
          </a:xfrm>
        </p:spPr>
        <p:txBody>
          <a:bodyPr>
            <a:noAutofit/>
          </a:bodyPr>
          <a:lstStyle/>
          <a:p>
            <a:pPr marL="0" indent="0">
              <a:lnSpc>
                <a:spcPct val="107000"/>
              </a:lnSpc>
              <a:buNone/>
            </a:pPr>
            <a:r>
              <a:rPr lang="en-AU" sz="2000" kern="0" dirty="0">
                <a:solidFill>
                  <a:srgbClr val="222222"/>
                </a:solidFill>
                <a:highlight>
                  <a:srgbClr val="FFFFFF"/>
                </a:highlight>
                <a:latin typeface="Aptos Serif" panose="020B0502040204020203" pitchFamily="18" charset="0"/>
                <a:cs typeface="Aptos Serif" panose="020B0502040204020203" pitchFamily="18" charset="0"/>
              </a:rPr>
              <a:t>This subcommittee, headed by the Treasurer with substantive support from the accountant, maintains SIRA accounts, profit  and loss reports, budgets and financial statements, processes payments, and advises SIRAC on financial and insurance matters. </a:t>
            </a:r>
          </a:p>
        </p:txBody>
      </p:sp>
      <p:sp>
        <p:nvSpPr>
          <p:cNvPr id="4" name="TextBox 3">
            <a:extLst>
              <a:ext uri="{FF2B5EF4-FFF2-40B4-BE49-F238E27FC236}">
                <a16:creationId xmlns:a16="http://schemas.microsoft.com/office/drawing/2014/main" id="{4D84F931-B1D0-1D3B-F710-BFDE99BC8BF7}"/>
              </a:ext>
            </a:extLst>
          </p:cNvPr>
          <p:cNvSpPr txBox="1"/>
          <p:nvPr/>
        </p:nvSpPr>
        <p:spPr>
          <a:xfrm>
            <a:off x="8297495" y="288925"/>
            <a:ext cx="2914458" cy="2233688"/>
          </a:xfrm>
          <a:prstGeom prst="rect">
            <a:avLst/>
          </a:prstGeom>
          <a:noFill/>
        </p:spPr>
        <p:txBody>
          <a:bodyPr wrap="square" rtlCol="0">
            <a:spAutoFit/>
          </a:bodyPr>
          <a:lstStyle/>
          <a:p>
            <a:pPr marL="0" indent="0">
              <a:lnSpc>
                <a:spcPct val="107000"/>
              </a:lnSpc>
              <a:spcBef>
                <a:spcPts val="400"/>
              </a:spcBef>
              <a:spcAft>
                <a:spcPts val="200"/>
              </a:spcAft>
              <a:buNone/>
            </a:pP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Team Leader: Julie </a:t>
            </a:r>
            <a:r>
              <a:rPr lang="en-AU" sz="1800" b="1" i="0" kern="100" dirty="0" err="1">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Velina</a:t>
            </a: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Cooper to June: new Treasurer is Simon Tucker</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400"/>
              </a:spcBef>
              <a:spcAft>
                <a:spcPts val="200"/>
              </a:spcAft>
              <a:buNone/>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Members: Tim Turpin, Boyd Attewell, Colin Haskell, Sharon Kinnison, Robert Fox </a:t>
            </a:r>
          </a:p>
        </p:txBody>
      </p:sp>
      <p:sp>
        <p:nvSpPr>
          <p:cNvPr id="5" name="TextBox 4">
            <a:extLst>
              <a:ext uri="{FF2B5EF4-FFF2-40B4-BE49-F238E27FC236}">
                <a16:creationId xmlns:a16="http://schemas.microsoft.com/office/drawing/2014/main" id="{2F86B0BB-0393-079C-537B-B510A821A79C}"/>
              </a:ext>
            </a:extLst>
          </p:cNvPr>
          <p:cNvSpPr txBox="1"/>
          <p:nvPr/>
        </p:nvSpPr>
        <p:spPr>
          <a:xfrm>
            <a:off x="794324" y="3902563"/>
            <a:ext cx="10417629" cy="3148554"/>
          </a:xfrm>
          <a:prstGeom prst="rect">
            <a:avLst/>
          </a:prstGeom>
          <a:noFill/>
        </p:spPr>
        <p:txBody>
          <a:bodyPr wrap="square" rtlCol="0">
            <a:spAutoFit/>
          </a:bodyPr>
          <a:lstStyle/>
          <a:p>
            <a:pPr marL="342900" lvl="0" indent="-342900">
              <a:buSzPts val="1000"/>
              <a:buFont typeface="Symbol" panose="05050102010706020507" pitchFamily="18" charset="2"/>
              <a:buChar char=""/>
              <a:tabLst>
                <a:tab pos="457200" algn="l"/>
              </a:tabLst>
            </a:pPr>
            <a:r>
              <a:rPr lang="en-AU" sz="1800" dirty="0">
                <a:effectLst/>
                <a:latin typeface="Aptos" panose="020B0004020202020204" pitchFamily="34" charset="0"/>
                <a:ea typeface="Aptos" panose="020B0004020202020204" pitchFamily="34" charset="0"/>
                <a:cs typeface="Times New Roman" panose="02020603050405020304" pitchFamily="18" charset="0"/>
              </a:rPr>
              <a:t>The 11-month year-to-May P&amp; L result shows a gain of $4,228 on a turnover of $205,722.  </a:t>
            </a:r>
          </a:p>
          <a:p>
            <a:pPr marL="342900" lvl="0" indent="-342900">
              <a:buSzPts val="1000"/>
              <a:buFont typeface="Symbol" panose="05050102010706020507" pitchFamily="18" charset="2"/>
              <a:buChar char=""/>
              <a:tabLst>
                <a:tab pos="457200" algn="l"/>
              </a:tabLst>
            </a:pPr>
            <a:r>
              <a:rPr lang="en-AU" sz="1800" dirty="0">
                <a:effectLst/>
                <a:latin typeface="Aptos" panose="020B0004020202020204" pitchFamily="34" charset="0"/>
                <a:ea typeface="Aptos" panose="020B0004020202020204" pitchFamily="34" charset="0"/>
                <a:cs typeface="Times New Roman" panose="02020603050405020304" pitchFamily="18" charset="0"/>
              </a:rPr>
              <a:t>SIRA is ahead of budget by $6,484 for the 11 months to 31 May 2024  due to the SIOCS loan recovery, the Secret Island production, the Two Catherines café and the Moon Dance series.</a:t>
            </a:r>
          </a:p>
          <a:p>
            <a:pPr marL="342900" lvl="0" indent="-342900">
              <a:buSzPts val="1000"/>
              <a:buFont typeface="Symbol" panose="05050102010706020507" pitchFamily="18" charset="2"/>
              <a:buChar char=""/>
              <a:tabLst>
                <a:tab pos="457200" algn="l"/>
              </a:tabLst>
            </a:pPr>
            <a:r>
              <a:rPr lang="en-AU" sz="1800" dirty="0">
                <a:effectLst/>
                <a:latin typeface="Aptos" panose="020B0004020202020204" pitchFamily="34" charset="0"/>
                <a:ea typeface="Aptos" panose="020B0004020202020204" pitchFamily="34" charset="0"/>
                <a:cs typeface="Times New Roman" panose="02020603050405020304" pitchFamily="18" charset="0"/>
              </a:rPr>
              <a:t>Emergency Water is no longer </a:t>
            </a:r>
            <a:r>
              <a:rPr lang="en-AU" dirty="0">
                <a:latin typeface="Aptos" panose="020B0004020202020204" pitchFamily="34" charset="0"/>
                <a:ea typeface="Aptos" panose="020B0004020202020204" pitchFamily="34" charset="0"/>
                <a:cs typeface="Times New Roman" panose="02020603050405020304" pitchFamily="18" charset="0"/>
              </a:rPr>
              <a:t>profitable </a:t>
            </a:r>
            <a:r>
              <a:rPr lang="en-AU" sz="1800" dirty="0">
                <a:effectLst/>
                <a:latin typeface="Aptos" panose="020B0004020202020204" pitchFamily="34" charset="0"/>
                <a:ea typeface="Aptos" panose="020B0004020202020204" pitchFamily="34" charset="0"/>
                <a:cs typeface="Times New Roman" panose="02020603050405020304" pitchFamily="18" charset="0"/>
              </a:rPr>
              <a:t>due to increase in the many costs associated with the supply of water.</a:t>
            </a:r>
          </a:p>
          <a:p>
            <a:pPr marL="342900" lvl="0" indent="-342900">
              <a:buSzPts val="1000"/>
              <a:buFont typeface="Symbol" panose="05050102010706020507" pitchFamily="18" charset="2"/>
              <a:buChar char=""/>
              <a:tabLst>
                <a:tab pos="457200" algn="l"/>
              </a:tabLst>
            </a:pPr>
            <a:r>
              <a:rPr lang="en-AU" sz="1800" dirty="0">
                <a:effectLst/>
                <a:latin typeface="Aptos" panose="020B0004020202020204" pitchFamily="34" charset="0"/>
                <a:ea typeface="Aptos" panose="020B0004020202020204" pitchFamily="34" charset="0"/>
                <a:cs typeface="Times New Roman" panose="02020603050405020304" pitchFamily="18" charset="0"/>
              </a:rPr>
              <a:t>SIRA continues to have a strong asset situation (net assets of $26,185 including a reserve for water line replacement of $171,500). The association is solvent. </a:t>
            </a:r>
          </a:p>
          <a:p>
            <a:pPr marL="342900" lvl="0" indent="-342900">
              <a:buSzPts val="1000"/>
              <a:buFont typeface="Symbol" panose="05050102010706020507" pitchFamily="18" charset="2"/>
              <a:buChar char=""/>
              <a:tabLst>
                <a:tab pos="457200" algn="l"/>
              </a:tabLst>
            </a:pPr>
            <a:r>
              <a:rPr lang="en-AU" sz="1800" dirty="0">
                <a:effectLst/>
                <a:latin typeface="Aptos" panose="020B0004020202020204" pitchFamily="34" charset="0"/>
                <a:ea typeface="Aptos" panose="020B0004020202020204" pitchFamily="34" charset="0"/>
                <a:cs typeface="Times New Roman" panose="02020603050405020304" pitchFamily="18" charset="0"/>
              </a:rPr>
              <a:t>SIRA has received $5,000 in funding for the Three Queens play  project</a:t>
            </a:r>
            <a:r>
              <a:rPr lang="en-AU" dirty="0">
                <a:latin typeface="Aptos" panose="020B0004020202020204" pitchFamily="34" charset="0"/>
                <a:ea typeface="Aptos" panose="020B0004020202020204" pitchFamily="34" charset="0"/>
                <a:cs typeface="Times New Roman" panose="02020603050405020304" pitchFamily="18" charset="0"/>
              </a:rPr>
              <a:t> and </a:t>
            </a:r>
            <a:r>
              <a:rPr lang="en-AU" sz="1800" dirty="0">
                <a:effectLst/>
                <a:latin typeface="Aptos" panose="020B0004020202020204" pitchFamily="34" charset="0"/>
                <a:ea typeface="Aptos" panose="020B0004020202020204" pitchFamily="34" charset="0"/>
                <a:cs typeface="Times New Roman" panose="02020603050405020304" pitchFamily="18" charset="0"/>
              </a:rPr>
              <a:t>$5,000 for Bushcare.</a:t>
            </a:r>
          </a:p>
          <a:p>
            <a:pPr marL="342900" lvl="0" indent="-342900">
              <a:buSzPts val="1000"/>
              <a:buFont typeface="Symbol" panose="05050102010706020507" pitchFamily="18" charset="2"/>
              <a:buChar char=""/>
              <a:tabLst>
                <a:tab pos="457200" algn="l"/>
              </a:tabLst>
            </a:pPr>
            <a:r>
              <a:rPr lang="en-AU" sz="1800" dirty="0">
                <a:effectLst/>
                <a:latin typeface="Aptos" panose="020B0004020202020204" pitchFamily="34" charset="0"/>
                <a:ea typeface="Aptos" panose="020B0004020202020204" pitchFamily="34" charset="0"/>
                <a:cs typeface="Times New Roman" panose="02020603050405020304" pitchFamily="18" charset="0"/>
              </a:rPr>
              <a:t>The book value of the Australian Ethical Balanced Investment Fund is $183,186. At 6 June 2024, that holding had an estimated withdrawal value of $194,746.</a:t>
            </a:r>
          </a:p>
          <a:p>
            <a:pPr lvl="0">
              <a:lnSpc>
                <a:spcPct val="107000"/>
              </a:lnSpc>
              <a:buSzPts val="1000"/>
              <a:tabLst>
                <a:tab pos="457200" algn="l"/>
              </a:tabLst>
            </a:pPr>
            <a:endParaRPr lang="en-AU"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23B1300-20B9-9B92-FCD4-321ED37AFE39}"/>
              </a:ext>
            </a:extLst>
          </p:cNvPr>
          <p:cNvSpPr txBox="1"/>
          <p:nvPr/>
        </p:nvSpPr>
        <p:spPr>
          <a:xfrm>
            <a:off x="838200" y="1459855"/>
            <a:ext cx="1577074" cy="461665"/>
          </a:xfrm>
          <a:prstGeom prst="rect">
            <a:avLst/>
          </a:prstGeom>
          <a:noFill/>
        </p:spPr>
        <p:txBody>
          <a:bodyPr wrap="square" rtlCol="0">
            <a:spAutoFit/>
          </a:bodyPr>
          <a:lstStyle/>
          <a:p>
            <a:r>
              <a:rPr lang="en-AU" sz="2400" b="1" kern="0" dirty="0">
                <a:solidFill>
                  <a:srgbClr val="222222"/>
                </a:solidFill>
                <a:effectLst/>
                <a:highlight>
                  <a:srgbClr val="FFFFFF"/>
                </a:highlight>
                <a:latin typeface="Aptos SemiBold" panose="020B0004020202020204" pitchFamily="34" charset="0"/>
                <a:ea typeface="Times New Roman" panose="02020603050405020304" pitchFamily="18" charset="0"/>
                <a:cs typeface="Arial" panose="020B0604020202020204" pitchFamily="34" charset="0"/>
              </a:rPr>
              <a:t>Overview</a:t>
            </a:r>
            <a:endParaRPr lang="en-AU" sz="2400" dirty="0">
              <a:latin typeface="Aptos SemiBold" panose="020B0004020202020204" pitchFamily="34"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843643" y="3491696"/>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A few highlights of financial reports since the AGM</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408262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Halls/Recreation Club</a:t>
            </a:r>
          </a:p>
        </p:txBody>
      </p:sp>
      <p:sp>
        <p:nvSpPr>
          <p:cNvPr id="3" name="Content Placeholder 2">
            <a:extLst>
              <a:ext uri="{FF2B5EF4-FFF2-40B4-BE49-F238E27FC236}">
                <a16:creationId xmlns:a16="http://schemas.microsoft.com/office/drawing/2014/main" id="{1F0E4ABD-C6E6-6A87-C524-89F9120E9630}"/>
              </a:ext>
            </a:extLst>
          </p:cNvPr>
          <p:cNvSpPr>
            <a:spLocks noGrp="1"/>
          </p:cNvSpPr>
          <p:nvPr>
            <p:ph idx="1"/>
          </p:nvPr>
        </p:nvSpPr>
        <p:spPr>
          <a:xfrm>
            <a:off x="838199" y="1766888"/>
            <a:ext cx="7489371" cy="1464693"/>
          </a:xfrm>
        </p:spPr>
        <p:txBody>
          <a:bodyPr>
            <a:noAutofit/>
          </a:bodyPr>
          <a:lstStyle/>
          <a:p>
            <a:pPr marL="0" indent="0">
              <a:lnSpc>
                <a:spcPct val="107000"/>
              </a:lnSpc>
              <a:buNone/>
            </a:pPr>
            <a:r>
              <a:rPr lang="en-AU" sz="2000" kern="0" dirty="0">
                <a:solidFill>
                  <a:srgbClr val="222222"/>
                </a:solidFill>
                <a:highlight>
                  <a:srgbClr val="FFFFFF"/>
                </a:highlight>
                <a:latin typeface="Aptos Serif" panose="020B0502040204020203" pitchFamily="18" charset="0"/>
                <a:cs typeface="Aptos Serif" panose="020B0502040204020203" pitchFamily="18" charset="0"/>
              </a:rPr>
              <a:t>This subcommittee encourages and promotes activities to engage and entertain community residents of all ages. It also manages bookings and maintenance of the Community Hall and Recreation Centre and works to increase their use as community and entertainment venues.</a:t>
            </a:r>
          </a:p>
        </p:txBody>
      </p:sp>
      <p:sp>
        <p:nvSpPr>
          <p:cNvPr id="4" name="TextBox 3">
            <a:extLst>
              <a:ext uri="{FF2B5EF4-FFF2-40B4-BE49-F238E27FC236}">
                <a16:creationId xmlns:a16="http://schemas.microsoft.com/office/drawing/2014/main" id="{4D84F931-B1D0-1D3B-F710-BFDE99BC8BF7}"/>
              </a:ext>
            </a:extLst>
          </p:cNvPr>
          <p:cNvSpPr txBox="1"/>
          <p:nvPr/>
        </p:nvSpPr>
        <p:spPr>
          <a:xfrm>
            <a:off x="8297495" y="288925"/>
            <a:ext cx="2914458" cy="3122778"/>
          </a:xfrm>
          <a:prstGeom prst="rect">
            <a:avLst/>
          </a:prstGeom>
          <a:noFill/>
        </p:spPr>
        <p:txBody>
          <a:bodyPr wrap="square" rtlCol="0">
            <a:spAutoFit/>
          </a:bodyPr>
          <a:lstStyle/>
          <a:p>
            <a:pPr marL="0" indent="0">
              <a:lnSpc>
                <a:spcPct val="107000"/>
              </a:lnSpc>
              <a:spcBef>
                <a:spcPts val="400"/>
              </a:spcBef>
              <a:spcAft>
                <a:spcPts val="200"/>
              </a:spcAft>
              <a:buNone/>
            </a:pP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Team Leader: Robyn Iredale</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400"/>
              </a:spcBef>
              <a:spcAft>
                <a:spcPts val="200"/>
              </a:spcAft>
              <a:buNone/>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Members: Colin Haskell, Rosemary Haskell, Sharon Kinnison, Julie Paterson, Betsi </a:t>
            </a:r>
            <a:r>
              <a:rPr lang="en-AU" sz="1800" b="1" i="1" kern="100" dirty="0" err="1">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Beem</a:t>
            </a: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Chris Hampshire, Harriet Witchell (Hall Manager), Carly Britton-Tomas, Shane O’Neill</a:t>
            </a:r>
          </a:p>
        </p:txBody>
      </p:sp>
      <p:sp>
        <p:nvSpPr>
          <p:cNvPr id="5" name="TextBox 4">
            <a:extLst>
              <a:ext uri="{FF2B5EF4-FFF2-40B4-BE49-F238E27FC236}">
                <a16:creationId xmlns:a16="http://schemas.microsoft.com/office/drawing/2014/main" id="{2F86B0BB-0393-079C-537B-B510A821A79C}"/>
              </a:ext>
            </a:extLst>
          </p:cNvPr>
          <p:cNvSpPr txBox="1"/>
          <p:nvPr/>
        </p:nvSpPr>
        <p:spPr>
          <a:xfrm>
            <a:off x="838199" y="3821407"/>
            <a:ext cx="10515600" cy="3045834"/>
          </a:xfrm>
          <a:prstGeom prst="rect">
            <a:avLst/>
          </a:prstGeom>
          <a:noFill/>
        </p:spPr>
        <p:txBody>
          <a:bodyPr wrap="square" rtlCol="0">
            <a:spAutoFit/>
          </a:bodyPr>
          <a:lstStyle/>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Ran six successful Two Catherines Cafés, with associated stalls, book launches, games, etc.</a:t>
            </a:r>
          </a:p>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Offered events including a  Markus Plattner farewell concert, </a:t>
            </a:r>
            <a:r>
              <a:rPr lang="en-AU" kern="100" dirty="0">
                <a:solidFill>
                  <a:srgbClr val="000000"/>
                </a:solidFill>
                <a:latin typeface="Aptos" panose="020B0004020202020204" pitchFamily="34" charset="0"/>
                <a:ea typeface="Times New Roman" panose="02020603050405020304" pitchFamily="18" charset="0"/>
                <a:cs typeface="Times New Roman" panose="02020603050405020304" pitchFamily="18" charset="0"/>
              </a:rPr>
              <a:t>f</a:t>
            </a:r>
            <a:r>
              <a:rPr lang="en-AU" sz="1800" kern="100" dirty="0">
                <a:solidFill>
                  <a:srgbClr val="000000"/>
                </a:solidFill>
                <a:effectLst/>
                <a:latin typeface="Aptos" panose="020B0004020202020204" pitchFamily="34" charset="0"/>
                <a:ea typeface="Times New Roman" panose="02020603050405020304" pitchFamily="18" charset="0"/>
                <a:cs typeface="Arial" panose="020B0604020202020204" pitchFamily="34" charset="0"/>
              </a:rPr>
              <a:t>our performances of the well-received play, ‘Secret Island’, three Moon Dances (Dark Side of the Moon, The Beatles, and Crunching Numbers), which entailed seven musical shows and 400 attendees. </a:t>
            </a:r>
          </a:p>
          <a:p>
            <a:pPr marL="342900" lvl="0" indent="-342900">
              <a:lnSpc>
                <a:spcPct val="107000"/>
              </a:lnSpc>
              <a:buSzPts val="1000"/>
              <a:buFont typeface="Symbol" panose="05050102010706020507" pitchFamily="18" charset="2"/>
              <a:buChar char=""/>
              <a:tabLst>
                <a:tab pos="457200" algn="l"/>
              </a:tabLst>
            </a:pPr>
            <a:r>
              <a:rPr lang="en-AU" kern="100" dirty="0">
                <a:solidFill>
                  <a:srgbClr val="000000"/>
                </a:solidFill>
                <a:latin typeface="Aptos" panose="020B0004020202020204" pitchFamily="34" charset="0"/>
                <a:ea typeface="Aptos" panose="020B0004020202020204" pitchFamily="34" charset="0"/>
                <a:cs typeface="Arial" panose="020B0604020202020204" pitchFamily="34" charset="0"/>
              </a:rPr>
              <a:t>Appointed a new hall manager, Harriet Witchell, and cleaner, Imogen. We thank Roy Baker who capably fulfilled both roles up until a few months ago. </a:t>
            </a:r>
          </a:p>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Contracted </a:t>
            </a:r>
            <a:r>
              <a:rPr lang="en-AU" kern="100" dirty="0">
                <a:solidFill>
                  <a:srgbClr val="000000"/>
                </a:solidFill>
                <a:latin typeface="Aptos" panose="020B0004020202020204" pitchFamily="34" charset="0"/>
                <a:ea typeface="Aptos" panose="020B0004020202020204" pitchFamily="34" charset="0"/>
                <a:cs typeface="Arial" panose="020B0604020202020204" pitchFamily="34" charset="0"/>
              </a:rPr>
              <a:t>Jasper Marlow to write a new play. </a:t>
            </a:r>
          </a:p>
          <a:p>
            <a:pPr marL="342900" lvl="0" indent="-342900">
              <a:lnSpc>
                <a:spcPct val="107000"/>
              </a:lnSpc>
              <a:buSzPts val="1000"/>
              <a:buFont typeface="Symbol" panose="05050102010706020507" pitchFamily="18" charset="2"/>
              <a:buChar char=""/>
              <a:tabLst>
                <a:tab pos="457200" algn="l"/>
              </a:tabLst>
            </a:pPr>
            <a:r>
              <a:rPr lang="en-AU" kern="100" dirty="0">
                <a:solidFill>
                  <a:srgbClr val="000000"/>
                </a:solidFill>
                <a:latin typeface="Aptos" panose="020B0004020202020204" pitchFamily="34" charset="0"/>
                <a:ea typeface="Aptos" panose="020B0004020202020204" pitchFamily="34" charset="0"/>
                <a:cs typeface="Arial" panose="020B0604020202020204" pitchFamily="34" charset="0"/>
              </a:rPr>
              <a:t>Supported Carols Afloat 2023 with a $500 contribution. </a:t>
            </a:r>
          </a:p>
          <a:p>
            <a:pPr marL="342900" lvl="0" indent="-342900">
              <a:lnSpc>
                <a:spcPct val="107000"/>
              </a:lnSpc>
              <a:buSzPts val="1000"/>
              <a:buFont typeface="Symbol" panose="05050102010706020507" pitchFamily="18" charset="2"/>
              <a:buChar char=""/>
              <a:tabLst>
                <a:tab pos="457200" algn="l"/>
              </a:tabLst>
            </a:pPr>
            <a:r>
              <a:rPr lang="en-AU" sz="18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Allocated $500 to the next Garden Festival, being managed by Juliet Wills. </a:t>
            </a:r>
          </a:p>
          <a:p>
            <a:pPr marL="342900" lvl="0" indent="-342900">
              <a:lnSpc>
                <a:spcPct val="107000"/>
              </a:lnSpc>
              <a:buSzPts val="1000"/>
              <a:buFont typeface="Symbol" panose="05050102010706020507" pitchFamily="18" charset="2"/>
              <a:buChar char=""/>
              <a:tabLst>
                <a:tab pos="457200" algn="l"/>
              </a:tabLst>
            </a:pPr>
            <a:r>
              <a:rPr lang="en-AU" kern="100" dirty="0">
                <a:solidFill>
                  <a:srgbClr val="000000"/>
                </a:solidFill>
                <a:latin typeface="Aptos" panose="020B0004020202020204" pitchFamily="34" charset="0"/>
                <a:ea typeface="Aptos" panose="020B0004020202020204" pitchFamily="34" charset="0"/>
                <a:cs typeface="Arial" panose="020B0604020202020204" pitchFamily="34" charset="0"/>
              </a:rPr>
              <a:t>Paid for training to two people to complete a Responsible Service of Alcohol Course for island events. </a:t>
            </a:r>
            <a:endParaRPr lang="en-AU"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23B1300-20B9-9B92-FCD4-321ED37AFE39}"/>
              </a:ext>
            </a:extLst>
          </p:cNvPr>
          <p:cNvSpPr txBox="1"/>
          <p:nvPr/>
        </p:nvSpPr>
        <p:spPr>
          <a:xfrm>
            <a:off x="838199" y="1357184"/>
            <a:ext cx="1577074" cy="461665"/>
          </a:xfrm>
          <a:prstGeom prst="rect">
            <a:avLst/>
          </a:prstGeom>
          <a:noFill/>
        </p:spPr>
        <p:txBody>
          <a:bodyPr wrap="square" rtlCol="0">
            <a:spAutoFit/>
          </a:bodyPr>
          <a:lstStyle/>
          <a:p>
            <a:r>
              <a:rPr lang="en-AU" sz="2400" b="1" kern="0" dirty="0">
                <a:solidFill>
                  <a:srgbClr val="222222"/>
                </a:solidFill>
                <a:effectLst/>
                <a:highlight>
                  <a:srgbClr val="FFFFFF"/>
                </a:highlight>
                <a:latin typeface="Aptos SemiBold" panose="020B0004020202020204" pitchFamily="34" charset="0"/>
                <a:ea typeface="Times New Roman" panose="02020603050405020304" pitchFamily="18" charset="0"/>
                <a:cs typeface="Arial" panose="020B0604020202020204" pitchFamily="34" charset="0"/>
              </a:rPr>
              <a:t>Overview</a:t>
            </a:r>
            <a:endParaRPr lang="en-AU" sz="2400" dirty="0">
              <a:latin typeface="Aptos SemiBold" panose="020B0004020202020204" pitchFamily="34"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838199" y="3438523"/>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What we’ve done since the AGM</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242477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Roads, Drainage &amp; Environment</a:t>
            </a:r>
          </a:p>
        </p:txBody>
      </p:sp>
      <p:sp>
        <p:nvSpPr>
          <p:cNvPr id="3" name="Content Placeholder 2">
            <a:extLst>
              <a:ext uri="{FF2B5EF4-FFF2-40B4-BE49-F238E27FC236}">
                <a16:creationId xmlns:a16="http://schemas.microsoft.com/office/drawing/2014/main" id="{1F0E4ABD-C6E6-6A87-C524-89F9120E9630}"/>
              </a:ext>
            </a:extLst>
          </p:cNvPr>
          <p:cNvSpPr>
            <a:spLocks noGrp="1"/>
          </p:cNvSpPr>
          <p:nvPr>
            <p:ph idx="1"/>
          </p:nvPr>
        </p:nvSpPr>
        <p:spPr>
          <a:xfrm>
            <a:off x="980047" y="1819058"/>
            <a:ext cx="7652657" cy="1192550"/>
          </a:xfrm>
        </p:spPr>
        <p:txBody>
          <a:bodyPr>
            <a:noAutofit/>
          </a:bodyPr>
          <a:lstStyle/>
          <a:p>
            <a:pPr marL="0" indent="0">
              <a:lnSpc>
                <a:spcPct val="107000"/>
              </a:lnSpc>
              <a:buNone/>
            </a:pPr>
            <a:r>
              <a:rPr lang="en-AU" sz="2000" kern="0" dirty="0">
                <a:solidFill>
                  <a:srgbClr val="222222"/>
                </a:solidFill>
                <a:highlight>
                  <a:srgbClr val="FFFFFF"/>
                </a:highlight>
                <a:latin typeface="Aptos Serif" panose="020B0502040204020203" pitchFamily="18" charset="0"/>
                <a:cs typeface="Aptos Serif" panose="020B0502040204020203" pitchFamily="18" charset="0"/>
              </a:rPr>
              <a:t>This subcommittee monitors the conditions of roads, drainage and environment and liaises with Council to advocate for improvements. </a:t>
            </a:r>
          </a:p>
        </p:txBody>
      </p:sp>
      <p:sp>
        <p:nvSpPr>
          <p:cNvPr id="4" name="TextBox 3">
            <a:extLst>
              <a:ext uri="{FF2B5EF4-FFF2-40B4-BE49-F238E27FC236}">
                <a16:creationId xmlns:a16="http://schemas.microsoft.com/office/drawing/2014/main" id="{4D84F931-B1D0-1D3B-F710-BFDE99BC8BF7}"/>
              </a:ext>
            </a:extLst>
          </p:cNvPr>
          <p:cNvSpPr txBox="1"/>
          <p:nvPr/>
        </p:nvSpPr>
        <p:spPr>
          <a:xfrm>
            <a:off x="8297495" y="288925"/>
            <a:ext cx="2914458" cy="2530052"/>
          </a:xfrm>
          <a:prstGeom prst="rect">
            <a:avLst/>
          </a:prstGeom>
          <a:noFill/>
        </p:spPr>
        <p:txBody>
          <a:bodyPr wrap="square" rtlCol="0">
            <a:spAutoFit/>
          </a:bodyPr>
          <a:lstStyle/>
          <a:p>
            <a:pPr marL="0" indent="0">
              <a:lnSpc>
                <a:spcPct val="107000"/>
              </a:lnSpc>
              <a:spcBef>
                <a:spcPts val="400"/>
              </a:spcBef>
              <a:spcAft>
                <a:spcPts val="200"/>
              </a:spcAft>
              <a:buNone/>
            </a:pP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Team Leader: Sharon Kinnison </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400"/>
              </a:spcBef>
              <a:spcAft>
                <a:spcPts val="200"/>
              </a:spcAft>
              <a:buNone/>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Members</a:t>
            </a:r>
            <a:r>
              <a:rPr lang="en-AU"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 </a:t>
            </a:r>
            <a:r>
              <a:rPr lang="en-AU" b="1" i="1" kern="100" dirty="0">
                <a:solidFill>
                  <a:srgbClr val="0F4761"/>
                </a:solidFill>
                <a:latin typeface="Aptos" panose="020B0004020202020204" pitchFamily="34" charset="0"/>
                <a:cs typeface="Times New Roman" panose="02020603050405020304" pitchFamily="18" charset="0"/>
              </a:rPr>
              <a:t>Ben Dray, Cass Gye, Tim Turpin, Harriet Witchell, Robyn </a:t>
            </a:r>
            <a:r>
              <a:rPr lang="en-AU" b="1" i="1" kern="100" dirty="0" err="1">
                <a:solidFill>
                  <a:srgbClr val="0F4761"/>
                </a:solidFill>
                <a:latin typeface="Aptos" panose="020B0004020202020204" pitchFamily="34" charset="0"/>
                <a:cs typeface="Times New Roman" panose="02020603050405020304" pitchFamily="18" charset="0"/>
              </a:rPr>
              <a:t>Armsworth-Brack</a:t>
            </a:r>
            <a:r>
              <a:rPr lang="en-AU" b="1" i="1" kern="100" dirty="0">
                <a:solidFill>
                  <a:srgbClr val="0F4761"/>
                </a:solidFill>
                <a:latin typeface="Aptos" panose="020B0004020202020204" pitchFamily="34" charset="0"/>
                <a:cs typeface="Times New Roman" panose="02020603050405020304" pitchFamily="18" charset="0"/>
              </a:rPr>
              <a:t>, Betsi </a:t>
            </a:r>
            <a:r>
              <a:rPr lang="en-AU" b="1" i="1" kern="100" dirty="0" err="1">
                <a:solidFill>
                  <a:srgbClr val="0F4761"/>
                </a:solidFill>
                <a:latin typeface="Aptos" panose="020B0004020202020204" pitchFamily="34" charset="0"/>
                <a:cs typeface="Times New Roman" panose="02020603050405020304" pitchFamily="18" charset="0"/>
              </a:rPr>
              <a:t>Beem</a:t>
            </a:r>
            <a:r>
              <a:rPr lang="en-AU" b="1" i="1" kern="100" dirty="0">
                <a:solidFill>
                  <a:srgbClr val="0F4761"/>
                </a:solidFill>
                <a:latin typeface="Aptos" panose="020B0004020202020204" pitchFamily="34" charset="0"/>
                <a:cs typeface="Times New Roman" panose="02020603050405020304" pitchFamily="18" charset="0"/>
              </a:rPr>
              <a:t>, Jenny Cullen, Mandy Daher, Basil Daher </a:t>
            </a:r>
          </a:p>
        </p:txBody>
      </p:sp>
      <p:sp>
        <p:nvSpPr>
          <p:cNvPr id="5" name="TextBox 4">
            <a:extLst>
              <a:ext uri="{FF2B5EF4-FFF2-40B4-BE49-F238E27FC236}">
                <a16:creationId xmlns:a16="http://schemas.microsoft.com/office/drawing/2014/main" id="{2F86B0BB-0393-079C-537B-B510A821A79C}"/>
              </a:ext>
            </a:extLst>
          </p:cNvPr>
          <p:cNvSpPr txBox="1"/>
          <p:nvPr/>
        </p:nvSpPr>
        <p:spPr>
          <a:xfrm>
            <a:off x="838200" y="3381510"/>
            <a:ext cx="10417629" cy="3342197"/>
          </a:xfrm>
          <a:prstGeom prst="rect">
            <a:avLst/>
          </a:prstGeom>
          <a:noFill/>
        </p:spPr>
        <p:txBody>
          <a:bodyPr wrap="square" rtlCol="0">
            <a:spAutoFit/>
          </a:bodyPr>
          <a:lstStyle/>
          <a:p>
            <a:pPr marL="342900" lvl="0" indent="-342900">
              <a:lnSpc>
                <a:spcPct val="107000"/>
              </a:lnSpc>
              <a:buSzPts val="1000"/>
              <a:buFont typeface="Symbol" panose="05050102010706020507" pitchFamily="18" charset="2"/>
              <a:buChar char=""/>
              <a:tabLst>
                <a:tab pos="457200" algn="l"/>
              </a:tabLst>
            </a:pPr>
            <a:r>
              <a:rPr lang="en-AU" kern="0" dirty="0">
                <a:effectLst/>
                <a:latin typeface="Aptos" panose="020B0004020202020204" pitchFamily="34" charset="0"/>
                <a:ea typeface="Times New Roman" panose="02020603050405020304" pitchFamily="18" charset="0"/>
                <a:cs typeface="Aptos" panose="020B0004020202020204" pitchFamily="34" charset="0"/>
              </a:rPr>
              <a:t>Two million dollars has been awarded to build road infrastructure over two years. Surveys, design and costing is progressing and will be available soon.</a:t>
            </a:r>
          </a:p>
          <a:p>
            <a:pPr marL="342900" lvl="0" indent="-342900">
              <a:lnSpc>
                <a:spcPct val="107000"/>
              </a:lnSpc>
              <a:buSzPts val="1000"/>
              <a:buFont typeface="Symbol" panose="05050102010706020507" pitchFamily="18" charset="2"/>
              <a:buChar char=""/>
              <a:tabLst>
                <a:tab pos="457200" algn="l"/>
              </a:tabLst>
            </a:pPr>
            <a:r>
              <a:rPr lang="en-AU" kern="0" dirty="0">
                <a:effectLst/>
                <a:latin typeface="Aptos" panose="020B0004020202020204" pitchFamily="34" charset="0"/>
                <a:ea typeface="Times New Roman" panose="02020603050405020304" pitchFamily="18" charset="0"/>
                <a:cs typeface="Aptos" panose="020B0004020202020204" pitchFamily="34" charset="0"/>
              </a:rPr>
              <a:t>Maintenance is ongoing, ideally quarterly but is somewhat on an as-needed basis. Residents are encouraged to report their concerns to Council customer service and the RDE Subcommittee.</a:t>
            </a:r>
            <a:endParaRPr lang="en-AU"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kern="0" dirty="0">
                <a:effectLst/>
                <a:latin typeface="Aptos" panose="020B0004020202020204" pitchFamily="34" charset="0"/>
                <a:ea typeface="Times New Roman" panose="02020603050405020304" pitchFamily="18" charset="0"/>
                <a:cs typeface="Aptos" panose="020B0004020202020204" pitchFamily="34" charset="0"/>
              </a:rPr>
              <a:t>Renee Sands, NBC Streetscapes, has been tasked with managing weed growth along the drainage line. She will provide community education and target spraying as needed, to ensure the road network is not undermined by stormwater flows. </a:t>
            </a:r>
            <a:endParaRPr lang="en-AU"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kern="0" dirty="0">
                <a:effectLst/>
                <a:latin typeface="Aptos" panose="020B0004020202020204" pitchFamily="34" charset="0"/>
                <a:ea typeface="Times New Roman" panose="02020603050405020304" pitchFamily="18" charset="0"/>
                <a:cs typeface="Aptos" panose="020B0004020202020204" pitchFamily="34" charset="0"/>
                <a:hlinkClick r:id="rId2"/>
              </a:rPr>
              <a:t>Catherine Park Landscape Plan Stage 1 </a:t>
            </a:r>
            <a:r>
              <a:rPr lang="en-AU" kern="0" dirty="0">
                <a:effectLst/>
                <a:latin typeface="Aptos" panose="020B0004020202020204" pitchFamily="34" charset="0"/>
                <a:ea typeface="Times New Roman" panose="02020603050405020304" pitchFamily="18" charset="0"/>
                <a:cs typeface="Aptos" panose="020B0004020202020204" pitchFamily="34" charset="0"/>
              </a:rPr>
              <a:t>is now available on the Council website. Implementation </a:t>
            </a:r>
            <a:r>
              <a:rPr lang="en-AU" kern="0" dirty="0">
                <a:latin typeface="Aptos" panose="020B0004020202020204" pitchFamily="34" charset="0"/>
                <a:ea typeface="Times New Roman" panose="02020603050405020304" pitchFamily="18" charset="0"/>
                <a:cs typeface="Aptos" panose="020B0004020202020204" pitchFamily="34" charset="0"/>
              </a:rPr>
              <a:t>is </a:t>
            </a:r>
            <a:r>
              <a:rPr lang="en-AU" kern="0" dirty="0">
                <a:effectLst/>
                <a:latin typeface="Aptos" panose="020B0004020202020204" pitchFamily="34" charset="0"/>
                <a:ea typeface="Times New Roman" panose="02020603050405020304" pitchFamily="18" charset="0"/>
                <a:cs typeface="Aptos" panose="020B0004020202020204" pitchFamily="34" charset="0"/>
              </a:rPr>
              <a:t>scheduled for 2025 – 2026, but maintenance or safety issues can be reported and dealt with sooner. Also, the children’s playground is scheduled for an upgrade this financial year after community consultation. </a:t>
            </a:r>
            <a:r>
              <a:rPr lang="en-AU" kern="0" dirty="0">
                <a:latin typeface="Aptos" panose="020B0004020202020204" pitchFamily="34" charset="0"/>
                <a:ea typeface="Times New Roman" panose="02020603050405020304" pitchFamily="18" charset="0"/>
                <a:cs typeface="Aptos" panose="020B0004020202020204" pitchFamily="34" charset="0"/>
              </a:rPr>
              <a:t>Are you interested? Please contact us with your ideas</a:t>
            </a:r>
            <a:r>
              <a:rPr lang="en-AU" kern="0" dirty="0">
                <a:effectLst/>
                <a:latin typeface="Aptos" panose="020B0004020202020204" pitchFamily="34" charset="0"/>
                <a:ea typeface="Times New Roman" panose="02020603050405020304" pitchFamily="18" charset="0"/>
                <a:cs typeface="Aptos" panose="020B0004020202020204" pitchFamily="34" charset="0"/>
              </a:rPr>
              <a:t>. </a:t>
            </a:r>
            <a:endParaRPr lang="en-AU" kern="0" dirty="0">
              <a:latin typeface="Aptos" panose="020B0004020202020204" pitchFamily="34" charset="0"/>
            </a:endParaRPr>
          </a:p>
        </p:txBody>
      </p:sp>
      <p:sp>
        <p:nvSpPr>
          <p:cNvPr id="7" name="TextBox 6">
            <a:extLst>
              <a:ext uri="{FF2B5EF4-FFF2-40B4-BE49-F238E27FC236}">
                <a16:creationId xmlns:a16="http://schemas.microsoft.com/office/drawing/2014/main" id="{823B1300-20B9-9B92-FCD4-321ED37AFE39}"/>
              </a:ext>
            </a:extLst>
          </p:cNvPr>
          <p:cNvSpPr txBox="1"/>
          <p:nvPr/>
        </p:nvSpPr>
        <p:spPr>
          <a:xfrm>
            <a:off x="838200" y="1472097"/>
            <a:ext cx="1577074" cy="461665"/>
          </a:xfrm>
          <a:prstGeom prst="rect">
            <a:avLst/>
          </a:prstGeom>
          <a:noFill/>
        </p:spPr>
        <p:txBody>
          <a:bodyPr wrap="square" rtlCol="0">
            <a:spAutoFit/>
          </a:bodyPr>
          <a:lstStyle/>
          <a:p>
            <a:r>
              <a:rPr lang="en-AU" sz="2400" b="1" kern="0" dirty="0">
                <a:solidFill>
                  <a:srgbClr val="222222"/>
                </a:solidFill>
                <a:effectLst/>
                <a:highlight>
                  <a:srgbClr val="FFFFFF"/>
                </a:highlight>
                <a:latin typeface="Aptos SemiBold" panose="020B0004020202020204" pitchFamily="34" charset="0"/>
                <a:ea typeface="Times New Roman" panose="02020603050405020304" pitchFamily="18" charset="0"/>
                <a:cs typeface="Arial" panose="020B0604020202020204" pitchFamily="34" charset="0"/>
              </a:rPr>
              <a:t>Overview</a:t>
            </a:r>
            <a:endParaRPr lang="en-AU" sz="2400" dirty="0">
              <a:latin typeface="Aptos SemiBold" panose="020B0004020202020204" pitchFamily="34"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838200" y="2883924"/>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Council news </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3">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307913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Roads, Drainage &amp; Environment… continued</a:t>
            </a:r>
          </a:p>
        </p:txBody>
      </p:sp>
      <p:sp>
        <p:nvSpPr>
          <p:cNvPr id="5" name="TextBox 4">
            <a:extLst>
              <a:ext uri="{FF2B5EF4-FFF2-40B4-BE49-F238E27FC236}">
                <a16:creationId xmlns:a16="http://schemas.microsoft.com/office/drawing/2014/main" id="{2F86B0BB-0393-079C-537B-B510A821A79C}"/>
              </a:ext>
            </a:extLst>
          </p:cNvPr>
          <p:cNvSpPr txBox="1"/>
          <p:nvPr/>
        </p:nvSpPr>
        <p:spPr>
          <a:xfrm>
            <a:off x="838200" y="2022673"/>
            <a:ext cx="10417629" cy="2453107"/>
          </a:xfrm>
          <a:prstGeom prst="rect">
            <a:avLst/>
          </a:prstGeom>
          <a:noFill/>
        </p:spPr>
        <p:txBody>
          <a:bodyPr wrap="square" rtlCol="0">
            <a:spAutoFit/>
          </a:bodyPr>
          <a:lstStyle/>
          <a:p>
            <a:pPr marL="342900" lvl="0" indent="-342900">
              <a:lnSpc>
                <a:spcPct val="107000"/>
              </a:lnSpc>
              <a:buSzPts val="1000"/>
              <a:buFont typeface="Symbol" panose="05050102010706020507" pitchFamily="18" charset="2"/>
              <a:buChar char=""/>
              <a:tabLst>
                <a:tab pos="457200" algn="l"/>
              </a:tabLst>
            </a:pPr>
            <a:r>
              <a:rPr lang="en-AU" sz="1800" kern="0" dirty="0">
                <a:effectLst/>
                <a:latin typeface="Aptos" panose="020B0004020202020204" pitchFamily="34" charset="0"/>
                <a:ea typeface="Times New Roman" panose="02020603050405020304" pitchFamily="18" charset="0"/>
                <a:cs typeface="Aptos" panose="020B0004020202020204" pitchFamily="34" charset="0"/>
              </a:rPr>
              <a:t>Andrew Jennings, NBC Bushland Manager for Scotland Island, has significantly grown the budget for bushland reserves to just under $40,000. This will be spread over six Island sites.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sz="1800" kern="0" dirty="0">
                <a:effectLst/>
                <a:latin typeface="Aptos" panose="020B0004020202020204" pitchFamily="34" charset="0"/>
                <a:ea typeface="Times New Roman" panose="02020603050405020304" pitchFamily="18" charset="0"/>
                <a:cs typeface="Aptos" panose="020B0004020202020204" pitchFamily="34" charset="0"/>
              </a:rPr>
              <a:t>Andrew Jennings is also undertaking a Level 5 tree survey to investigate die back on the island. While this only concerns public land, results may prove helpful for island residents. This is very timely due to recent tree fall and tree die-back on the island.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sz="1800" kern="0" dirty="0">
                <a:effectLst/>
                <a:latin typeface="Aptos" panose="020B0004020202020204" pitchFamily="34" charset="0"/>
                <a:ea typeface="Times New Roman" panose="02020603050405020304" pitchFamily="18" charset="0"/>
                <a:cs typeface="Aptos" panose="020B0004020202020204" pitchFamily="34" charset="0"/>
              </a:rPr>
              <a:t>Council staff will undertake a vegetation map of the Island to assist future management and priorities for weed control on Island reserves.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AU" sz="1800" kern="0" dirty="0">
                <a:effectLst/>
                <a:latin typeface="Aptos" panose="020B0004020202020204" pitchFamily="34" charset="0"/>
                <a:ea typeface="Times New Roman" panose="02020603050405020304" pitchFamily="18" charset="0"/>
                <a:cs typeface="Aptos" panose="020B0004020202020204" pitchFamily="34" charset="0"/>
              </a:rPr>
              <a:t>Andrew is working to secure funding for follow up to the hazard reduction burn in Catherine Park.</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838200" y="1472288"/>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Bushland management </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
        <p:nvSpPr>
          <p:cNvPr id="11" name="TextBox 10">
            <a:extLst>
              <a:ext uri="{FF2B5EF4-FFF2-40B4-BE49-F238E27FC236}">
                <a16:creationId xmlns:a16="http://schemas.microsoft.com/office/drawing/2014/main" id="{C1E3434E-D6EB-6437-0035-082D938A9140}"/>
              </a:ext>
            </a:extLst>
          </p:cNvPr>
          <p:cNvSpPr txBox="1"/>
          <p:nvPr/>
        </p:nvSpPr>
        <p:spPr>
          <a:xfrm>
            <a:off x="838200" y="4576458"/>
            <a:ext cx="11040364" cy="473976"/>
          </a:xfrm>
          <a:prstGeom prst="rect">
            <a:avLst/>
          </a:prstGeom>
          <a:noFill/>
        </p:spPr>
        <p:txBody>
          <a:bodyPr wrap="square">
            <a:spAutoFit/>
          </a:bodyPr>
          <a:lstStyle/>
          <a:p>
            <a:pPr>
              <a:lnSpc>
                <a:spcPct val="107000"/>
              </a:lnSpc>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Community initiatives: acknowledging individual efforts for the environment</a:t>
            </a:r>
          </a:p>
        </p:txBody>
      </p:sp>
      <p:sp>
        <p:nvSpPr>
          <p:cNvPr id="13" name="TextBox 12">
            <a:extLst>
              <a:ext uri="{FF2B5EF4-FFF2-40B4-BE49-F238E27FC236}">
                <a16:creationId xmlns:a16="http://schemas.microsoft.com/office/drawing/2014/main" id="{21BB02A9-BAC1-23F4-75DE-8AE3BFA3F4A8}"/>
              </a:ext>
            </a:extLst>
          </p:cNvPr>
          <p:cNvSpPr txBox="1"/>
          <p:nvPr/>
        </p:nvSpPr>
        <p:spPr>
          <a:xfrm>
            <a:off x="838200" y="5050434"/>
            <a:ext cx="10657114" cy="1564018"/>
          </a:xfrm>
          <a:prstGeom prst="rect">
            <a:avLst/>
          </a:prstGeom>
          <a:noFill/>
        </p:spPr>
        <p:txBody>
          <a:bodyPr wrap="square">
            <a:spAutoFit/>
          </a:bodyPr>
          <a:lstStyle/>
          <a:p>
            <a:pPr marL="342900" indent="-342900">
              <a:lnSpc>
                <a:spcPct val="107000"/>
              </a:lnSpc>
              <a:buSzPts val="1000"/>
              <a:buFont typeface="Symbol" panose="05050102010706020507" pitchFamily="18" charset="2"/>
              <a:buChar char=""/>
              <a:tabLst>
                <a:tab pos="457200" algn="l"/>
              </a:tabLst>
            </a:pPr>
            <a:r>
              <a:rPr lang="en-AU" b="1" kern="0" dirty="0">
                <a:latin typeface="Aptos" panose="020B0004020202020204" pitchFamily="34" charset="0"/>
              </a:rPr>
              <a:t>Ben Dray </a:t>
            </a:r>
            <a:r>
              <a:rPr lang="en-AU" kern="0" dirty="0">
                <a:latin typeface="Aptos" panose="020B0004020202020204" pitchFamily="34" charset="0"/>
              </a:rPr>
              <a:t>continues to target madeira vines with many hours of hard work, giving new life to Harold Reserve. </a:t>
            </a:r>
          </a:p>
          <a:p>
            <a:pPr marL="342900" indent="-342900">
              <a:lnSpc>
                <a:spcPct val="107000"/>
              </a:lnSpc>
              <a:buSzPts val="1000"/>
              <a:buFont typeface="Symbol" panose="05050102010706020507" pitchFamily="18" charset="2"/>
              <a:buChar char=""/>
              <a:tabLst>
                <a:tab pos="457200" algn="l"/>
              </a:tabLst>
            </a:pPr>
            <a:r>
              <a:rPr lang="en-AU" b="1" kern="0" dirty="0">
                <a:latin typeface="Aptos" panose="020B0004020202020204" pitchFamily="34" charset="0"/>
              </a:rPr>
              <a:t>Nick Ives </a:t>
            </a:r>
            <a:r>
              <a:rPr lang="en-AU" kern="0" dirty="0">
                <a:latin typeface="Aptos" panose="020B0004020202020204" pitchFamily="34" charset="0"/>
              </a:rPr>
              <a:t>has also contributed hours of revegetation work.  </a:t>
            </a:r>
          </a:p>
          <a:p>
            <a:pPr marL="342900" indent="-342900">
              <a:lnSpc>
                <a:spcPct val="107000"/>
              </a:lnSpc>
              <a:buSzPts val="1000"/>
              <a:buFont typeface="Symbol" panose="05050102010706020507" pitchFamily="18" charset="2"/>
              <a:buChar char=""/>
              <a:tabLst>
                <a:tab pos="457200" algn="l"/>
              </a:tabLst>
            </a:pPr>
            <a:r>
              <a:rPr lang="en-AU" b="1" kern="0" dirty="0">
                <a:latin typeface="Aptos" panose="020B0004020202020204" pitchFamily="34" charset="0"/>
              </a:rPr>
              <a:t>Hazel Malloy </a:t>
            </a:r>
            <a:r>
              <a:rPr lang="en-AU" kern="0" dirty="0">
                <a:latin typeface="Aptos" panose="020B0004020202020204" pitchFamily="34" charset="0"/>
              </a:rPr>
              <a:t>is managing the Fitzpatrick Ave Grant and it is progressing well, and she has also offered propagation workshops. New participants are welcome.</a:t>
            </a:r>
          </a:p>
        </p:txBody>
      </p:sp>
    </p:spTree>
    <p:extLst>
      <p:ext uri="{BB962C8B-B14F-4D97-AF65-F5344CB8AC3E}">
        <p14:creationId xmlns:p14="http://schemas.microsoft.com/office/powerpoint/2010/main" val="1237293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r>
              <a:rPr lang="en-AU" dirty="0">
                <a:solidFill>
                  <a:schemeClr val="tx2">
                    <a:lumMod val="75000"/>
                    <a:lumOff val="25000"/>
                  </a:schemeClr>
                </a:solidFill>
              </a:rPr>
              <a:t>Transport</a:t>
            </a:r>
          </a:p>
        </p:txBody>
      </p:sp>
      <p:sp>
        <p:nvSpPr>
          <p:cNvPr id="3" name="Content Placeholder 2">
            <a:extLst>
              <a:ext uri="{FF2B5EF4-FFF2-40B4-BE49-F238E27FC236}">
                <a16:creationId xmlns:a16="http://schemas.microsoft.com/office/drawing/2014/main" id="{1F0E4ABD-C6E6-6A87-C524-89F9120E9630}"/>
              </a:ext>
            </a:extLst>
          </p:cNvPr>
          <p:cNvSpPr>
            <a:spLocks noGrp="1"/>
          </p:cNvSpPr>
          <p:nvPr>
            <p:ph idx="1"/>
          </p:nvPr>
        </p:nvSpPr>
        <p:spPr>
          <a:xfrm>
            <a:off x="838200" y="1983002"/>
            <a:ext cx="6407333" cy="1464693"/>
          </a:xfrm>
        </p:spPr>
        <p:txBody>
          <a:bodyPr>
            <a:normAutofit/>
          </a:bodyPr>
          <a:lstStyle/>
          <a:p>
            <a:pPr marL="0" indent="0">
              <a:lnSpc>
                <a:spcPct val="107000"/>
              </a:lnSpc>
              <a:buNone/>
            </a:pPr>
            <a:r>
              <a:rPr lang="en-AU" sz="2000" kern="0" dirty="0">
                <a:solidFill>
                  <a:srgbClr val="222222"/>
                </a:solidFill>
                <a:effectLst/>
                <a:highlight>
                  <a:srgbClr val="FFFFFF"/>
                </a:highlight>
                <a:latin typeface="Aptos Serif" panose="020B0502040204020203" pitchFamily="18" charset="0"/>
                <a:ea typeface="Times New Roman" panose="02020603050405020304" pitchFamily="18" charset="0"/>
                <a:cs typeface="Aptos Serif" panose="020B0502040204020203" pitchFamily="18" charset="0"/>
              </a:rPr>
              <a:t>The Transport Subcommittee is a new subcommittee and was created to find ways to make access to and around the island - either by public or personal transport - easier for all residents</a:t>
            </a:r>
            <a:r>
              <a:rPr lang="en-AU" sz="2000" kern="0" dirty="0">
                <a:solidFill>
                  <a:srgbClr val="222222"/>
                </a:solidFill>
                <a:highlight>
                  <a:srgbClr val="FFFFFF"/>
                </a:highlight>
                <a:latin typeface="Aptos Serif" panose="020B0502040204020203" pitchFamily="18" charset="0"/>
                <a:ea typeface="Times New Roman" panose="02020603050405020304" pitchFamily="18" charset="0"/>
                <a:cs typeface="Aptos Serif" panose="020B0502040204020203" pitchFamily="18" charset="0"/>
              </a:rPr>
              <a:t>.</a:t>
            </a:r>
            <a:endParaRPr lang="en-AU" sz="2000" kern="100" dirty="0">
              <a:effectLst/>
              <a:highlight>
                <a:srgbClr val="FFFFFF"/>
              </a:highlight>
              <a:latin typeface="Aptos Serif" panose="020B0502040204020203" pitchFamily="18" charset="0"/>
              <a:ea typeface="Aptos" panose="020B0004020202020204" pitchFamily="34" charset="0"/>
              <a:cs typeface="Aptos Serif" panose="020B0502040204020203" pitchFamily="18" charset="0"/>
            </a:endParaRPr>
          </a:p>
        </p:txBody>
      </p:sp>
      <p:sp>
        <p:nvSpPr>
          <p:cNvPr id="4" name="TextBox 3">
            <a:extLst>
              <a:ext uri="{FF2B5EF4-FFF2-40B4-BE49-F238E27FC236}">
                <a16:creationId xmlns:a16="http://schemas.microsoft.com/office/drawing/2014/main" id="{4D84F931-B1D0-1D3B-F710-BFDE99BC8BF7}"/>
              </a:ext>
            </a:extLst>
          </p:cNvPr>
          <p:cNvSpPr txBox="1"/>
          <p:nvPr/>
        </p:nvSpPr>
        <p:spPr>
          <a:xfrm>
            <a:off x="8236168" y="321659"/>
            <a:ext cx="2253343" cy="3199722"/>
          </a:xfrm>
          <a:prstGeom prst="rect">
            <a:avLst/>
          </a:prstGeom>
          <a:noFill/>
        </p:spPr>
        <p:txBody>
          <a:bodyPr wrap="square" rtlCol="0">
            <a:spAutoFit/>
          </a:bodyPr>
          <a:lstStyle/>
          <a:p>
            <a:pPr marL="0" indent="0">
              <a:lnSpc>
                <a:spcPct val="107000"/>
              </a:lnSpc>
              <a:spcBef>
                <a:spcPts val="400"/>
              </a:spcBef>
              <a:spcAft>
                <a:spcPts val="200"/>
              </a:spcAft>
              <a:buNone/>
            </a:pP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Team Leader: Julie</a:t>
            </a: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a:t>
            </a:r>
            <a:r>
              <a:rPr lang="en-AU" sz="1800" b="1" i="0"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Torney</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400"/>
              </a:spcBef>
              <a:spcAft>
                <a:spcPts val="200"/>
              </a:spcAft>
              <a:buNone/>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Members: Ian White, John Morgan, Betsi </a:t>
            </a:r>
            <a:r>
              <a:rPr lang="en-AU" sz="1800" b="1" i="1" kern="100" dirty="0" err="1">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Beem</a:t>
            </a: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Andrew Dansie, Jane Rich, Jean-Paul Raynard, Sharon Dwyer, Sharon Kinnison</a:t>
            </a:r>
          </a:p>
        </p:txBody>
      </p:sp>
      <p:sp>
        <p:nvSpPr>
          <p:cNvPr id="5" name="TextBox 4">
            <a:extLst>
              <a:ext uri="{FF2B5EF4-FFF2-40B4-BE49-F238E27FC236}">
                <a16:creationId xmlns:a16="http://schemas.microsoft.com/office/drawing/2014/main" id="{2F86B0BB-0393-079C-537B-B510A821A79C}"/>
              </a:ext>
            </a:extLst>
          </p:cNvPr>
          <p:cNvSpPr txBox="1"/>
          <p:nvPr/>
        </p:nvSpPr>
        <p:spPr>
          <a:xfrm>
            <a:off x="838200" y="3993833"/>
            <a:ext cx="10646229" cy="2740237"/>
          </a:xfrm>
          <a:prstGeom prst="rect">
            <a:avLst/>
          </a:prstGeom>
          <a:noFill/>
        </p:spPr>
        <p:txBody>
          <a:bodyPr wrap="square" rtlCol="0">
            <a:spAutoFit/>
          </a:bodyPr>
          <a:lstStyle/>
          <a:p>
            <a:pPr marL="285750" indent="-285750">
              <a:lnSpc>
                <a:spcPct val="107000"/>
              </a:lnSpc>
              <a:buSzPts val="1000"/>
              <a:buFont typeface="Arial" panose="020B0604020202020204" pitchFamily="34" charset="0"/>
              <a:buChar char="•"/>
              <a:tabLst>
                <a:tab pos="457200" algn="l"/>
              </a:tabLst>
            </a:pPr>
            <a:r>
              <a:rPr lang="en-AU" sz="1800" kern="0" dirty="0">
                <a:solidFill>
                  <a:srgbClr val="222222"/>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Worked with the Pink Water Taxis to formulate a way to ensure minimum operating hours on Friday and Saturday nights. Plans to be deployed in spring 2024.</a:t>
            </a:r>
            <a:endParaRPr lang="en-AU" sz="1800" kern="100" dirty="0">
              <a:solidFill>
                <a:srgbClr val="222222"/>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buSzPts val="1000"/>
              <a:buFont typeface="Arial" panose="020B0604020202020204" pitchFamily="34" charset="0"/>
              <a:buChar char="•"/>
              <a:tabLst>
                <a:tab pos="457200" algn="l"/>
              </a:tabLst>
            </a:pPr>
            <a:r>
              <a:rPr lang="en-AU" sz="1800" kern="0" dirty="0">
                <a:solidFill>
                  <a:srgbClr val="222222"/>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Met with </a:t>
            </a:r>
            <a:r>
              <a:rPr lang="en-AU" sz="1800" kern="0" dirty="0" err="1">
                <a:solidFill>
                  <a:srgbClr val="222222"/>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Easylink</a:t>
            </a:r>
            <a:r>
              <a:rPr lang="en-AU" sz="1800" kern="0" dirty="0">
                <a:solidFill>
                  <a:srgbClr val="222222"/>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 to start to build new ways of working together.</a:t>
            </a:r>
            <a:endParaRPr lang="en-AU" sz="1800" kern="100" dirty="0">
              <a:solidFill>
                <a:srgbClr val="222222"/>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buSzPts val="1000"/>
              <a:buFont typeface="Arial" panose="020B0604020202020204" pitchFamily="34" charset="0"/>
              <a:buChar char="•"/>
              <a:tabLst>
                <a:tab pos="457200" algn="l"/>
              </a:tabLst>
            </a:pPr>
            <a:r>
              <a:rPr lang="en-AU" sz="1800" kern="0" dirty="0">
                <a:solidFill>
                  <a:srgbClr val="222222"/>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Updated the Community Vehicle Policy to include a new complaints process</a:t>
            </a:r>
            <a:r>
              <a:rPr lang="en-AU" kern="0" dirty="0">
                <a:solidFill>
                  <a:srgbClr val="222222"/>
                </a:solidFill>
                <a:highlight>
                  <a:srgbClr val="FFFFFF"/>
                </a:highlight>
                <a:latin typeface="Aptos" panose="020B0004020202020204" pitchFamily="34" charset="0"/>
                <a:ea typeface="Times New Roman" panose="02020603050405020304" pitchFamily="18" charset="0"/>
                <a:cs typeface="Arial" panose="020B0604020202020204" pitchFamily="34" charset="0"/>
              </a:rPr>
              <a:t> and respect for drivers</a:t>
            </a:r>
            <a:r>
              <a:rPr lang="en-AU" sz="1800" kern="0" dirty="0">
                <a:solidFill>
                  <a:srgbClr val="222222"/>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 and clarified the carrying of building materials.</a:t>
            </a:r>
            <a:endParaRPr lang="en-AU" sz="1800" kern="100" dirty="0">
              <a:solidFill>
                <a:srgbClr val="222222"/>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07000"/>
              </a:lnSpc>
              <a:buSzPts val="1000"/>
              <a:buFont typeface="Arial" panose="020B0604020202020204" pitchFamily="34" charset="0"/>
              <a:buChar char="•"/>
              <a:tabLst>
                <a:tab pos="457200" algn="l"/>
              </a:tabLst>
            </a:pPr>
            <a:r>
              <a:rPr lang="en-US" kern="0" dirty="0">
                <a:solidFill>
                  <a:srgbClr val="222222"/>
                </a:solidFill>
                <a:highlight>
                  <a:srgbClr val="FFFFFF"/>
                </a:highlight>
                <a:latin typeface="Aptos" panose="020B0004020202020204" pitchFamily="34" charset="0"/>
                <a:cs typeface="Arial" panose="020B0604020202020204" pitchFamily="34" charset="0"/>
              </a:rPr>
              <a:t>Received news from NBC that the Council’s Transport Network team are currently reviewing the impact of advice from NSW Transport on the intent of the Scotland Island Traffic Management Plan, and how a suitable way forward for the management of the road network on Scotland Island can be achieved.</a:t>
            </a:r>
          </a:p>
          <a:p>
            <a:endParaRPr lang="en-AU" dirty="0"/>
          </a:p>
        </p:txBody>
      </p:sp>
      <p:sp>
        <p:nvSpPr>
          <p:cNvPr id="7" name="TextBox 6">
            <a:extLst>
              <a:ext uri="{FF2B5EF4-FFF2-40B4-BE49-F238E27FC236}">
                <a16:creationId xmlns:a16="http://schemas.microsoft.com/office/drawing/2014/main" id="{823B1300-20B9-9B92-FCD4-321ED37AFE39}"/>
              </a:ext>
            </a:extLst>
          </p:cNvPr>
          <p:cNvSpPr txBox="1"/>
          <p:nvPr/>
        </p:nvSpPr>
        <p:spPr>
          <a:xfrm>
            <a:off x="838200" y="1459855"/>
            <a:ext cx="1577074" cy="461665"/>
          </a:xfrm>
          <a:prstGeom prst="rect">
            <a:avLst/>
          </a:prstGeom>
          <a:noFill/>
        </p:spPr>
        <p:txBody>
          <a:bodyPr wrap="square" rtlCol="0">
            <a:spAutoFit/>
          </a:bodyPr>
          <a:lstStyle/>
          <a:p>
            <a:r>
              <a:rPr lang="en-AU" sz="2400" b="1" kern="0" dirty="0">
                <a:solidFill>
                  <a:srgbClr val="222222"/>
                </a:solidFill>
                <a:effectLst/>
                <a:highlight>
                  <a:srgbClr val="FFFFFF"/>
                </a:highlight>
                <a:latin typeface="Aptos SemiBold" panose="020B0004020202020204" pitchFamily="34" charset="0"/>
                <a:ea typeface="Times New Roman" panose="02020603050405020304" pitchFamily="18" charset="0"/>
                <a:cs typeface="Arial" panose="020B0604020202020204" pitchFamily="34" charset="0"/>
              </a:rPr>
              <a:t>Overview</a:t>
            </a:r>
            <a:endParaRPr lang="en-AU" sz="2400" dirty="0">
              <a:latin typeface="Aptos SemiBold" panose="020B0004020202020204" pitchFamily="34"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756824" y="3436489"/>
            <a:ext cx="6204856"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What we’ve done since the AGM</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2">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423049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F307-0014-D64A-E31B-D5929C959392}"/>
              </a:ext>
            </a:extLst>
          </p:cNvPr>
          <p:cNvSpPr>
            <a:spLocks noGrp="1"/>
          </p:cNvSpPr>
          <p:nvPr>
            <p:ph type="title"/>
          </p:nvPr>
        </p:nvSpPr>
        <p:spPr/>
        <p:txBody>
          <a:bodyPr/>
          <a:lstStyle/>
          <a:p>
            <a:pPr>
              <a:spcAft>
                <a:spcPts val="400"/>
              </a:spcAft>
            </a:pPr>
            <a:r>
              <a:rPr lang="en-AU" dirty="0">
                <a:solidFill>
                  <a:schemeClr val="tx2">
                    <a:lumMod val="75000"/>
                    <a:lumOff val="25000"/>
                  </a:schemeClr>
                </a:solidFill>
              </a:rPr>
              <a:t>Water and Wastewater</a:t>
            </a:r>
          </a:p>
        </p:txBody>
      </p:sp>
      <p:sp>
        <p:nvSpPr>
          <p:cNvPr id="3" name="Content Placeholder 2">
            <a:extLst>
              <a:ext uri="{FF2B5EF4-FFF2-40B4-BE49-F238E27FC236}">
                <a16:creationId xmlns:a16="http://schemas.microsoft.com/office/drawing/2014/main" id="{1F0E4ABD-C6E6-6A87-C524-89F9120E9630}"/>
              </a:ext>
            </a:extLst>
          </p:cNvPr>
          <p:cNvSpPr>
            <a:spLocks noGrp="1"/>
          </p:cNvSpPr>
          <p:nvPr>
            <p:ph idx="1"/>
          </p:nvPr>
        </p:nvSpPr>
        <p:spPr>
          <a:xfrm>
            <a:off x="838200" y="2241015"/>
            <a:ext cx="10515600" cy="1114637"/>
          </a:xfrm>
        </p:spPr>
        <p:txBody>
          <a:bodyPr>
            <a:noAutofit/>
          </a:bodyPr>
          <a:lstStyle/>
          <a:p>
            <a:pPr marL="0" indent="0">
              <a:lnSpc>
                <a:spcPct val="107000"/>
              </a:lnSpc>
              <a:buNone/>
            </a:pPr>
            <a:r>
              <a:rPr lang="en-US" sz="2000" dirty="0">
                <a:solidFill>
                  <a:srgbClr val="000000"/>
                </a:solidFill>
                <a:latin typeface="Aptos Serif" panose="02020604070405020304" pitchFamily="18" charset="0"/>
                <a:cs typeface="Aptos Serif" panose="02020604070405020304" pitchFamily="18" charset="0"/>
              </a:rPr>
              <a:t>The Water and Wastewater Subcommittee works to improve access to water and wastewater management for all islanders. This includes lobbying for a mains water and sewerage system and management of the vital Emergency Water system</a:t>
            </a:r>
            <a:r>
              <a:rPr lang="en-AU" sz="2000" dirty="0">
                <a:solidFill>
                  <a:srgbClr val="000000"/>
                </a:solidFill>
                <a:latin typeface="Aptos Serif" panose="02020604070405020304" pitchFamily="18" charset="0"/>
                <a:cs typeface="Aptos Serif" panose="02020604070405020304" pitchFamily="18" charset="0"/>
              </a:rPr>
              <a:t>.</a:t>
            </a:r>
          </a:p>
        </p:txBody>
      </p:sp>
      <p:sp>
        <p:nvSpPr>
          <p:cNvPr id="4" name="TextBox 3">
            <a:extLst>
              <a:ext uri="{FF2B5EF4-FFF2-40B4-BE49-F238E27FC236}">
                <a16:creationId xmlns:a16="http://schemas.microsoft.com/office/drawing/2014/main" id="{4D84F931-B1D0-1D3B-F710-BFDE99BC8BF7}"/>
              </a:ext>
            </a:extLst>
          </p:cNvPr>
          <p:cNvSpPr txBox="1"/>
          <p:nvPr/>
        </p:nvSpPr>
        <p:spPr>
          <a:xfrm>
            <a:off x="6292312" y="310089"/>
            <a:ext cx="4498345" cy="1860381"/>
          </a:xfrm>
          <a:prstGeom prst="rect">
            <a:avLst/>
          </a:prstGeom>
          <a:noFill/>
        </p:spPr>
        <p:txBody>
          <a:bodyPr wrap="square" rtlCol="0">
            <a:spAutoFit/>
          </a:bodyPr>
          <a:lstStyle/>
          <a:p>
            <a:pPr marL="0" indent="0">
              <a:lnSpc>
                <a:spcPct val="107000"/>
              </a:lnSpc>
              <a:buNone/>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Team Leaders: Marie Minslow and </a:t>
            </a:r>
            <a:r>
              <a:rPr lang="en-AU"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Basil Daher</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a:lnSpc>
                <a:spcPct val="107000"/>
              </a:lnSpc>
            </a:pPr>
            <a:r>
              <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Members (Emergency Water): Robert Fox, Cass Gye</a:t>
            </a:r>
          </a:p>
          <a:p>
            <a:pPr>
              <a:lnSpc>
                <a:spcPct val="107000"/>
              </a:lnSpc>
            </a:pPr>
            <a:r>
              <a:rPr lang="en-AU" b="1" i="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rPr>
              <a:t>Members (Wastewater): Ian White, Guyren Smith, Steve York, Robert Fox</a:t>
            </a:r>
            <a:endParaRPr lang="en-AU" sz="1800" b="1" i="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F86B0BB-0393-079C-537B-B510A821A79C}"/>
              </a:ext>
            </a:extLst>
          </p:cNvPr>
          <p:cNvSpPr txBox="1"/>
          <p:nvPr/>
        </p:nvSpPr>
        <p:spPr>
          <a:xfrm>
            <a:off x="887185" y="3905979"/>
            <a:ext cx="10417629" cy="2152320"/>
          </a:xfrm>
          <a:prstGeom prst="rect">
            <a:avLst/>
          </a:prstGeom>
          <a:noFill/>
        </p:spPr>
        <p:txBody>
          <a:bodyPr wrap="square" rtlCol="0">
            <a:spAutoFit/>
          </a:bodyPr>
          <a:lstStyle/>
          <a:p>
            <a:pPr marL="285750" lvl="0" indent="-285750">
              <a:lnSpc>
                <a:spcPct val="107000"/>
              </a:lnSpc>
              <a:spcAft>
                <a:spcPts val="800"/>
              </a:spcAft>
              <a:buSzPts val="1000"/>
              <a:buFont typeface="Arial" panose="020B0604020202020204" pitchFamily="34" charset="0"/>
              <a:buChar char="•"/>
              <a:tabLst>
                <a:tab pos="457200" algn="l"/>
              </a:tabLst>
            </a:pPr>
            <a:r>
              <a:rPr lang="en-AU" kern="0" dirty="0">
                <a:solidFill>
                  <a:srgbClr val="222222"/>
                </a:solidFill>
                <a:highlight>
                  <a:srgbClr val="FFFFFF"/>
                </a:highlight>
                <a:latin typeface="Aptos" panose="020B0004020202020204" pitchFamily="34" charset="0"/>
                <a:cs typeface="Arial" panose="020B0604020202020204" pitchFamily="34" charset="0"/>
              </a:rPr>
              <a:t>Appointed a  new manager for Emergency Water, John Courmadias. Contact: </a:t>
            </a:r>
            <a:r>
              <a:rPr lang="en-AU" kern="0" dirty="0">
                <a:solidFill>
                  <a:srgbClr val="222222"/>
                </a:solidFill>
                <a:highlight>
                  <a:srgbClr val="FFFFFF"/>
                </a:highlight>
                <a:latin typeface="Aptos" panose="020B00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water@sira.org.au</a:t>
            </a:r>
            <a:r>
              <a:rPr lang="en-AU" kern="0" dirty="0">
                <a:solidFill>
                  <a:srgbClr val="222222"/>
                </a:solidFill>
                <a:highlight>
                  <a:srgbClr val="FFFFFF"/>
                </a:highlight>
                <a:latin typeface="Aptos" panose="020B0004020202020204" pitchFamily="34" charset="0"/>
                <a:cs typeface="Arial" panose="020B0604020202020204" pitchFamily="34" charset="0"/>
              </a:rPr>
              <a:t>  </a:t>
            </a:r>
          </a:p>
          <a:p>
            <a:pPr marL="285750" lvl="0" indent="-285750">
              <a:lnSpc>
                <a:spcPct val="107000"/>
              </a:lnSpc>
              <a:spcAft>
                <a:spcPts val="800"/>
              </a:spcAft>
              <a:buSzPts val="1000"/>
              <a:buFont typeface="Arial" panose="020B0604020202020204" pitchFamily="34" charset="0"/>
              <a:buChar char="•"/>
              <a:tabLst>
                <a:tab pos="457200" algn="l"/>
              </a:tabLst>
            </a:pPr>
            <a:r>
              <a:rPr lang="en-AU" kern="0" dirty="0">
                <a:solidFill>
                  <a:srgbClr val="222222"/>
                </a:solidFill>
                <a:highlight>
                  <a:srgbClr val="FFFFFF"/>
                </a:highlight>
                <a:latin typeface="Aptos" panose="020B0004020202020204" pitchFamily="34" charset="0"/>
                <a:cs typeface="Arial" panose="020B0604020202020204" pitchFamily="34" charset="0"/>
              </a:rPr>
              <a:t>Appointed Rowena Dubberley as the water monitor for all three lines. Contact: </a:t>
            </a:r>
            <a:r>
              <a:rPr lang="en-AU" kern="0" dirty="0">
                <a:solidFill>
                  <a:srgbClr val="222222"/>
                </a:solidFill>
                <a:highlight>
                  <a:srgbClr val="FFFFFF"/>
                </a:highlight>
                <a:latin typeface="Aptos" panose="020B00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water1@sira.org.au</a:t>
            </a:r>
            <a:r>
              <a:rPr lang="en-AU" kern="0" dirty="0">
                <a:solidFill>
                  <a:srgbClr val="222222"/>
                </a:solidFill>
                <a:highlight>
                  <a:srgbClr val="FFFFFF"/>
                </a:highlight>
                <a:latin typeface="Aptos" panose="020B0004020202020204" pitchFamily="34" charset="0"/>
                <a:cs typeface="Arial" panose="020B0604020202020204" pitchFamily="34" charset="0"/>
              </a:rPr>
              <a:t> </a:t>
            </a:r>
          </a:p>
          <a:p>
            <a:pPr marL="285750" lvl="0" indent="-285750">
              <a:lnSpc>
                <a:spcPct val="107000"/>
              </a:lnSpc>
              <a:spcAft>
                <a:spcPts val="800"/>
              </a:spcAft>
              <a:buSzPts val="1000"/>
              <a:buFont typeface="Arial" panose="020B0604020202020204" pitchFamily="34" charset="0"/>
              <a:buChar char="•"/>
              <a:tabLst>
                <a:tab pos="457200" algn="l"/>
              </a:tabLst>
            </a:pPr>
            <a:r>
              <a:rPr lang="en-AU" kern="0" dirty="0">
                <a:solidFill>
                  <a:srgbClr val="222222"/>
                </a:solidFill>
                <a:highlight>
                  <a:srgbClr val="FFFFFF"/>
                </a:highlight>
                <a:latin typeface="Aptos" panose="020B0004020202020204" pitchFamily="34" charset="0"/>
                <a:cs typeface="Arial" panose="020B0604020202020204" pitchFamily="34" charset="0"/>
              </a:rPr>
              <a:t>Updated the </a:t>
            </a:r>
            <a:r>
              <a:rPr lang="en-AU" kern="0" dirty="0">
                <a:solidFill>
                  <a:srgbClr val="222222"/>
                </a:solidFill>
                <a:highlight>
                  <a:srgbClr val="FFFFFF"/>
                </a:highlight>
                <a:latin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Emergency Water page</a:t>
            </a:r>
            <a:r>
              <a:rPr lang="en-AU" kern="0" dirty="0">
                <a:solidFill>
                  <a:srgbClr val="222222"/>
                </a:solidFill>
                <a:highlight>
                  <a:srgbClr val="FFFFFF"/>
                </a:highlight>
                <a:latin typeface="Aptos" panose="020B0004020202020204" pitchFamily="34" charset="0"/>
                <a:cs typeface="Arial" panose="020B0604020202020204" pitchFamily="34" charset="0"/>
              </a:rPr>
              <a:t> on the Scotland Island community website. </a:t>
            </a:r>
          </a:p>
          <a:p>
            <a:pPr marL="285750" lvl="0" indent="-285750">
              <a:lnSpc>
                <a:spcPct val="107000"/>
              </a:lnSpc>
              <a:spcAft>
                <a:spcPts val="800"/>
              </a:spcAft>
              <a:buSzPts val="1000"/>
              <a:buFont typeface="Arial" panose="020B0604020202020204" pitchFamily="34" charset="0"/>
              <a:buChar char="•"/>
              <a:tabLst>
                <a:tab pos="457200" algn="l"/>
              </a:tabLst>
            </a:pPr>
            <a:r>
              <a:rPr lang="en-AU" kern="0" dirty="0">
                <a:solidFill>
                  <a:srgbClr val="222222"/>
                </a:solidFill>
                <a:highlight>
                  <a:srgbClr val="FFFFFF"/>
                </a:highlight>
                <a:latin typeface="Aptos" panose="020B0004020202020204" pitchFamily="34" charset="0"/>
                <a:cs typeface="Arial" panose="020B0604020202020204" pitchFamily="34" charset="0"/>
              </a:rPr>
              <a:t>Worked on ongoing issues including pump tripping, materials laid over water pipes, non-complying fittings and pipes, damage to pipes and ongoing replacement of failing vales and fittings. (See full-report LINK) for more details.</a:t>
            </a:r>
          </a:p>
        </p:txBody>
      </p:sp>
      <p:sp>
        <p:nvSpPr>
          <p:cNvPr id="7" name="TextBox 6">
            <a:extLst>
              <a:ext uri="{FF2B5EF4-FFF2-40B4-BE49-F238E27FC236}">
                <a16:creationId xmlns:a16="http://schemas.microsoft.com/office/drawing/2014/main" id="{823B1300-20B9-9B92-FCD4-321ED37AFE39}"/>
              </a:ext>
            </a:extLst>
          </p:cNvPr>
          <p:cNvSpPr txBox="1"/>
          <p:nvPr/>
        </p:nvSpPr>
        <p:spPr>
          <a:xfrm>
            <a:off x="838200" y="1687378"/>
            <a:ext cx="1577074" cy="461665"/>
          </a:xfrm>
          <a:prstGeom prst="rect">
            <a:avLst/>
          </a:prstGeom>
          <a:noFill/>
        </p:spPr>
        <p:txBody>
          <a:bodyPr wrap="square" rtlCol="0">
            <a:spAutoFit/>
          </a:bodyPr>
          <a:lstStyle/>
          <a:p>
            <a:r>
              <a:rPr lang="en-AU" sz="2400" b="1" kern="0" dirty="0">
                <a:solidFill>
                  <a:srgbClr val="222222"/>
                </a:solidFill>
                <a:effectLst/>
                <a:highlight>
                  <a:srgbClr val="FFFFFF"/>
                </a:highlight>
                <a:latin typeface="Aptos SemiBold" panose="020B0004020202020204" pitchFamily="34" charset="0"/>
                <a:ea typeface="Times New Roman" panose="02020603050405020304" pitchFamily="18" charset="0"/>
                <a:cs typeface="Arial" panose="020B0604020202020204" pitchFamily="34" charset="0"/>
              </a:rPr>
              <a:t>Overview</a:t>
            </a:r>
            <a:endParaRPr lang="en-AU" sz="2400" dirty="0">
              <a:latin typeface="Aptos SemiBold" panose="020B0004020202020204" pitchFamily="34" charset="0"/>
            </a:endParaRPr>
          </a:p>
        </p:txBody>
      </p:sp>
      <p:sp>
        <p:nvSpPr>
          <p:cNvPr id="10" name="TextBox 9">
            <a:extLst>
              <a:ext uri="{FF2B5EF4-FFF2-40B4-BE49-F238E27FC236}">
                <a16:creationId xmlns:a16="http://schemas.microsoft.com/office/drawing/2014/main" id="{649D6FCA-A25F-12BE-DC42-784892F7B3ED}"/>
              </a:ext>
            </a:extLst>
          </p:cNvPr>
          <p:cNvSpPr txBox="1"/>
          <p:nvPr/>
        </p:nvSpPr>
        <p:spPr>
          <a:xfrm>
            <a:off x="838200" y="3333819"/>
            <a:ext cx="8654143" cy="473976"/>
          </a:xfrm>
          <a:prstGeom prst="rect">
            <a:avLst/>
          </a:prstGeom>
          <a:noFill/>
        </p:spPr>
        <p:txBody>
          <a:bodyPr wrap="square">
            <a:spAutoFit/>
          </a:bodyPr>
          <a:lstStyle/>
          <a:p>
            <a:pPr marL="0" indent="0">
              <a:lnSpc>
                <a:spcPct val="107000"/>
              </a:lnSpc>
              <a:buNone/>
            </a:pPr>
            <a:r>
              <a:rPr lang="en-AU" sz="2400" b="1" kern="0" dirty="0">
                <a:solidFill>
                  <a:srgbClr val="222222"/>
                </a:solidFill>
                <a:highlight>
                  <a:srgbClr val="FFFFFF"/>
                </a:highlight>
                <a:latin typeface="Aptos SemiBold" panose="020B0004020202020204" pitchFamily="34" charset="0"/>
                <a:cs typeface="Arial" panose="020B0604020202020204" pitchFamily="34" charset="0"/>
              </a:rPr>
              <a:t>What we’ve done since the AGM: Emergency Water </a:t>
            </a:r>
          </a:p>
        </p:txBody>
      </p:sp>
      <p:sp>
        <p:nvSpPr>
          <p:cNvPr id="16" name="Rectangle 15">
            <a:extLst>
              <a:ext uri="{FF2B5EF4-FFF2-40B4-BE49-F238E27FC236}">
                <a16:creationId xmlns:a16="http://schemas.microsoft.com/office/drawing/2014/main" id="{D21DADE0-340F-71AF-2B2B-FD75246703C2}"/>
              </a:ext>
            </a:extLst>
          </p:cNvPr>
          <p:cNvSpPr/>
          <p:nvPr/>
        </p:nvSpPr>
        <p:spPr>
          <a:xfrm>
            <a:off x="0" y="0"/>
            <a:ext cx="664029" cy="6858000"/>
          </a:xfrm>
          <a:prstGeom prst="rect">
            <a:avLst/>
          </a:prstGeom>
          <a:solidFill>
            <a:srgbClr val="36A6D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1">
                  <a:lumMod val="60000"/>
                  <a:lumOff val="40000"/>
                </a:schemeClr>
              </a:solidFill>
            </a:endParaRPr>
          </a:p>
        </p:txBody>
      </p:sp>
      <p:pic>
        <p:nvPicPr>
          <p:cNvPr id="17" name="Picture 16" descr="A logo of a boat on water&#10;&#10;Description automatically generated with medium confidence">
            <a:extLst>
              <a:ext uri="{FF2B5EF4-FFF2-40B4-BE49-F238E27FC236}">
                <a16:creationId xmlns:a16="http://schemas.microsoft.com/office/drawing/2014/main" id="{E4205A27-9D49-440B-580B-466305FF6CC1}"/>
              </a:ext>
            </a:extLst>
          </p:cNvPr>
          <p:cNvPicPr>
            <a:picLocks noChangeAspect="1"/>
          </p:cNvPicPr>
          <p:nvPr/>
        </p:nvPicPr>
        <p:blipFill rotWithShape="1">
          <a:blip r:embed="rId5">
            <a:extLst>
              <a:ext uri="{28A0092B-C50C-407E-A947-70E740481C1C}">
                <a14:useLocalDpi xmlns:a14="http://schemas.microsoft.com/office/drawing/2010/main" val="0"/>
              </a:ext>
            </a:extLst>
          </a:blip>
          <a:srcRect b="1269"/>
          <a:stretch/>
        </p:blipFill>
        <p:spPr>
          <a:xfrm>
            <a:off x="10964828" y="134293"/>
            <a:ext cx="913736" cy="902148"/>
          </a:xfrm>
          <a:prstGeom prst="rect">
            <a:avLst/>
          </a:prstGeom>
        </p:spPr>
      </p:pic>
    </p:spTree>
    <p:extLst>
      <p:ext uri="{BB962C8B-B14F-4D97-AF65-F5344CB8AC3E}">
        <p14:creationId xmlns:p14="http://schemas.microsoft.com/office/powerpoint/2010/main" val="29136511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4347</TotalTime>
  <Words>2609</Words>
  <Application>Microsoft Office PowerPoint</Application>
  <PresentationFormat>Widescreen</PresentationFormat>
  <Paragraphs>124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Aptos Display</vt:lpstr>
      <vt:lpstr>Aptos SemiBold</vt:lpstr>
      <vt:lpstr>Aptos Serif</vt:lpstr>
      <vt:lpstr>Arial</vt:lpstr>
      <vt:lpstr>Symbol</vt:lpstr>
      <vt:lpstr>Office Theme</vt:lpstr>
      <vt:lpstr>Mid-year update: a brief report</vt:lpstr>
      <vt:lpstr>What has SIRA been doing?</vt:lpstr>
      <vt:lpstr>Communications </vt:lpstr>
      <vt:lpstr>Finance and Insurance </vt:lpstr>
      <vt:lpstr>Halls/Recreation Club</vt:lpstr>
      <vt:lpstr>Roads, Drainage &amp; Environment</vt:lpstr>
      <vt:lpstr>Roads, Drainage &amp; Environment… continued</vt:lpstr>
      <vt:lpstr>Transport</vt:lpstr>
      <vt:lpstr>Water and Wastewater</vt:lpstr>
      <vt:lpstr>Water and Wastewater…continued</vt:lpstr>
      <vt:lpstr>Wharves and Watercraft </vt:lpstr>
      <vt:lpstr>The Island’s amazing volunteers </vt:lpstr>
      <vt:lpstr>The Island’s amazing volunteers (continued) </vt:lpstr>
      <vt:lpstr>The Island’s amazing volunteers (continued)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Carol Beth Floyd</dc:creator>
  <cp:lastModifiedBy>Carol Beth Floyd</cp:lastModifiedBy>
  <cp:revision>6</cp:revision>
  <dcterms:created xsi:type="dcterms:W3CDTF">2024-06-19T23:49:50Z</dcterms:created>
  <dcterms:modified xsi:type="dcterms:W3CDTF">2024-07-17T05:36:10Z</dcterms:modified>
</cp:coreProperties>
</file>